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6969" r:id="rId2"/>
  </p:sldMasterIdLst>
  <p:notesMasterIdLst>
    <p:notesMasterId r:id="rId28"/>
  </p:notesMasterIdLst>
  <p:sldIdLst>
    <p:sldId id="1116" r:id="rId3"/>
    <p:sldId id="1209" r:id="rId4"/>
    <p:sldId id="1227" r:id="rId5"/>
    <p:sldId id="1200" r:id="rId6"/>
    <p:sldId id="1183" r:id="rId7"/>
    <p:sldId id="1120" r:id="rId8"/>
    <p:sldId id="1142" r:id="rId9"/>
    <p:sldId id="1204" r:id="rId10"/>
    <p:sldId id="1217" r:id="rId11"/>
    <p:sldId id="1218" r:id="rId12"/>
    <p:sldId id="1219" r:id="rId13"/>
    <p:sldId id="1220" r:id="rId14"/>
    <p:sldId id="1221" r:id="rId15"/>
    <p:sldId id="1222" r:id="rId16"/>
    <p:sldId id="1223" r:id="rId17"/>
    <p:sldId id="1224" r:id="rId18"/>
    <p:sldId id="1129" r:id="rId19"/>
    <p:sldId id="1130" r:id="rId20"/>
    <p:sldId id="1131" r:id="rId21"/>
    <p:sldId id="1108" r:id="rId22"/>
    <p:sldId id="1109" r:id="rId23"/>
    <p:sldId id="1110" r:id="rId24"/>
    <p:sldId id="1111" r:id="rId25"/>
    <p:sldId id="1132" r:id="rId26"/>
    <p:sldId id="1226" r:id="rId27"/>
  </p:sldIdLst>
  <p:sldSz cx="9144000" cy="6858000" type="screen4x3"/>
  <p:notesSz cx="6819900" cy="99187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FFFFFF"/>
    <a:srgbClr val="B6CBE4"/>
    <a:srgbClr val="006600"/>
    <a:srgbClr val="00B0F0"/>
    <a:srgbClr val="800080"/>
    <a:srgbClr val="77933C"/>
    <a:srgbClr val="7E542A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9512" autoAdjust="0"/>
  </p:normalViewPr>
  <p:slideViewPr>
    <p:cSldViewPr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Arkusz_programu_Microsoft_Excel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785465860232923E-2"/>
          <c:y val="0.13125228024819174"/>
          <c:w val="0.93867606561469163"/>
          <c:h val="0.732737195230518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2022r.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9.8065560301847775E-3"/>
                  <c:y val="-7.17852772353134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040-4DB1-8F5D-C5CD4E833903}"/>
                </c:ext>
              </c:extLst>
            </c:dLbl>
            <c:dLbl>
              <c:idx val="1"/>
              <c:layout>
                <c:manualLayout>
                  <c:x val="1.06488075264094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040-4DB1-8F5D-C5CD4E833903}"/>
                </c:ext>
              </c:extLst>
            </c:dLbl>
            <c:dLbl>
              <c:idx val="2"/>
              <c:layout>
                <c:manualLayout>
                  <c:x val="6.3892845158457934E-3"/>
                  <c:y val="4.539093208034759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040-4DB1-8F5D-C5CD4E8339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wypadki</c:v>
                </c:pt>
                <c:pt idx="1">
                  <c:v>zabici</c:v>
                </c:pt>
                <c:pt idx="2">
                  <c:v>ranni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775</c:v>
                </c:pt>
                <c:pt idx="1">
                  <c:v>103</c:v>
                </c:pt>
                <c:pt idx="2">
                  <c:v>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40-4DB1-8F5D-C5CD4E83390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2023r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4-5040-4DB1-8F5D-C5CD4E83390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5040-4DB1-8F5D-C5CD4E833903}"/>
              </c:ext>
            </c:extLst>
          </c:dPt>
          <c:dLbls>
            <c:dLbl>
              <c:idx val="0"/>
              <c:layout>
                <c:manualLayout>
                  <c:x val="1.27785690316913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040-4DB1-8F5D-C5CD4E833903}"/>
                </c:ext>
              </c:extLst>
            </c:dLbl>
            <c:dLbl>
              <c:idx val="1"/>
              <c:layout>
                <c:manualLayout>
                  <c:x val="1.06488075264094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040-4DB1-8F5D-C5CD4E8339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wypadki</c:v>
                </c:pt>
                <c:pt idx="1">
                  <c:v>zabici</c:v>
                </c:pt>
                <c:pt idx="2">
                  <c:v>ranni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792</c:v>
                </c:pt>
                <c:pt idx="1">
                  <c:v>108</c:v>
                </c:pt>
                <c:pt idx="2">
                  <c:v>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040-4DB1-8F5D-C5CD4E833903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2024r.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2778569031691361E-2"/>
                  <c:y val="3.631274566427177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040-4DB1-8F5D-C5CD4E833903}"/>
                </c:ext>
              </c:extLst>
            </c:dLbl>
            <c:dLbl>
              <c:idx val="1"/>
              <c:layout>
                <c:manualLayout>
                  <c:x val="8.51904602113005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040-4DB1-8F5D-C5CD4E833903}"/>
                </c:ext>
              </c:extLst>
            </c:dLbl>
            <c:dLbl>
              <c:idx val="2"/>
              <c:layout>
                <c:manualLayout>
                  <c:x val="1.0648807526409463E-2"/>
                  <c:y val="3.631274566427177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040-4DB1-8F5D-C5CD4E8339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wypadki</c:v>
                </c:pt>
                <c:pt idx="1">
                  <c:v>zabici</c:v>
                </c:pt>
                <c:pt idx="2">
                  <c:v>ranni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789</c:v>
                </c:pt>
                <c:pt idx="1">
                  <c:v>124</c:v>
                </c:pt>
                <c:pt idx="2">
                  <c:v>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040-4DB1-8F5D-C5CD4E8339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254784"/>
        <c:axId val="117277056"/>
        <c:axId val="0"/>
      </c:bar3DChart>
      <c:catAx>
        <c:axId val="117254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81">
                <a:solidFill>
                  <a:srgbClr val="0000FF"/>
                </a:solidFill>
                <a:latin typeface="+mn-lt"/>
              </a:defRPr>
            </a:pPr>
            <a:endParaRPr lang="pl-PL"/>
          </a:p>
        </c:txPr>
        <c:crossAx val="117277056"/>
        <c:crosses val="autoZero"/>
        <c:auto val="1"/>
        <c:lblAlgn val="ctr"/>
        <c:lblOffset val="100"/>
        <c:noMultiLvlLbl val="0"/>
      </c:catAx>
      <c:valAx>
        <c:axId val="117277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17254784"/>
        <c:crosses val="autoZero"/>
        <c:crossBetween val="between"/>
      </c:valAx>
      <c:spPr>
        <a:noFill/>
        <a:ln w="25383">
          <a:noFill/>
        </a:ln>
      </c:spPr>
    </c:plotArea>
    <c:legend>
      <c:legendPos val="r"/>
      <c:layout>
        <c:manualLayout>
          <c:xMode val="edge"/>
          <c:yMode val="edge"/>
          <c:x val="0.27362564803366535"/>
          <c:y val="2.0609305024990903E-2"/>
          <c:w val="0.45369549467473574"/>
          <c:h val="8.0626456346423112E-2"/>
        </c:manualLayout>
      </c:layout>
      <c:overlay val="0"/>
      <c:txPr>
        <a:bodyPr/>
        <a:lstStyle/>
        <a:p>
          <a:pPr>
            <a:defRPr sz="1181">
              <a:solidFill>
                <a:srgbClr val="0000FF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u="sng">
                <a:solidFill>
                  <a:srgbClr val="0000FF"/>
                </a:solidFill>
              </a:defRPr>
            </a:pPr>
            <a:r>
              <a:rPr lang="pl-PL" sz="1400" u="none" dirty="0">
                <a:solidFill>
                  <a:srgbClr val="0000FF"/>
                </a:solidFill>
              </a:rPr>
              <a:t>Zmiana</a:t>
            </a:r>
            <a:r>
              <a:rPr lang="pl-PL" sz="1400" u="none" baseline="0" dirty="0">
                <a:solidFill>
                  <a:srgbClr val="0000FF"/>
                </a:solidFill>
              </a:rPr>
              <a:t> stanu bezpieczeństwa </a:t>
            </a:r>
            <a:endParaRPr lang="en-US" sz="1400" u="none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3686141732283536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1485483916122994E-2"/>
          <c:y val="0.21804719990309962"/>
          <c:w val="0.89164893803404965"/>
          <c:h val="0.51607128437033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483B-45AF-A00F-488460E67135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483B-45AF-A00F-488460E67135}"/>
              </c:ext>
            </c:extLst>
          </c:dPt>
          <c:dPt>
            <c:idx val="2"/>
            <c:invertIfNegative val="0"/>
            <c:bubble3D val="0"/>
            <c:spPr>
              <a:solidFill>
                <a:srgbClr val="0000FF"/>
              </a:solidFill>
            </c:spPr>
            <c:extLst>
              <c:ext xmlns:c16="http://schemas.microsoft.com/office/drawing/2014/chart" uri="{C3380CC4-5D6E-409C-BE32-E72D297353CC}">
                <c16:uniqueId val="{00000002-483B-45AF-A00F-488460E67135}"/>
              </c:ext>
            </c:extLst>
          </c:dPt>
          <c:dLbls>
            <c:dLbl>
              <c:idx val="1"/>
              <c:layout>
                <c:manualLayout>
                  <c:x val="0"/>
                  <c:y val="1.3422033836207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3B-45AF-A00F-488460E671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Liczba wypadków</c:v>
                </c:pt>
                <c:pt idx="1">
                  <c:v>Liczba zabitych</c:v>
                </c:pt>
                <c:pt idx="2">
                  <c:v>Liczba rannych</c:v>
                </c:pt>
              </c:strCache>
            </c:strRef>
          </c:cat>
          <c:val>
            <c:numRef>
              <c:f>Arkusz1!$B$2:$B$4</c:f>
              <c:numCache>
                <c:formatCode>0.0%</c:formatCode>
                <c:ptCount val="3"/>
                <c:pt idx="0">
                  <c:v>-0.192</c:v>
                </c:pt>
                <c:pt idx="1">
                  <c:v>-0.52800000000000002</c:v>
                </c:pt>
                <c:pt idx="2">
                  <c:v>-0.13300000000000001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3B-45AF-A00F-488460E67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554880"/>
        <c:axId val="172626304"/>
      </c:barChart>
      <c:catAx>
        <c:axId val="17255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1100">
                <a:solidFill>
                  <a:srgbClr val="0000FF"/>
                </a:solidFill>
              </a:defRPr>
            </a:pPr>
            <a:endParaRPr lang="pl-PL"/>
          </a:p>
        </c:txPr>
        <c:crossAx val="172626304"/>
        <c:crosses val="autoZero"/>
        <c:auto val="1"/>
        <c:lblAlgn val="ctr"/>
        <c:lblOffset val="400"/>
        <c:noMultiLvlLbl val="0"/>
      </c:catAx>
      <c:valAx>
        <c:axId val="17262630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72554880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2" u="none">
                <a:solidFill>
                  <a:srgbClr val="0000FF"/>
                </a:solidFill>
              </a:defRPr>
            </a:pPr>
            <a:r>
              <a:rPr lang="pl-PL" sz="1402" u="none" baseline="0" dirty="0">
                <a:solidFill>
                  <a:srgbClr val="0000FF"/>
                </a:solidFill>
              </a:rPr>
              <a:t>Wypadki z udziałem rowerzystów i ich skutki</a:t>
            </a:r>
            <a:endParaRPr lang="en-US" sz="1400" u="none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30373480587653817"/>
          <c:y val="3.86687190416987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745511944509814E-2"/>
          <c:y val="0.20203993551128074"/>
          <c:w val="0.79931087762154363"/>
          <c:h val="0.56824638164354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2023r.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Liczba wypadków</c:v>
                </c:pt>
                <c:pt idx="1">
                  <c:v>Liczba zabitych</c:v>
                </c:pt>
                <c:pt idx="2">
                  <c:v>Liczba rannych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123</c:v>
                </c:pt>
                <c:pt idx="1">
                  <c:v>9</c:v>
                </c:pt>
                <c:pt idx="2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00-41D7-BF63-AD961824EB1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2024r.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Liczba wypadków</c:v>
                </c:pt>
                <c:pt idx="1">
                  <c:v>Liczba zabitych</c:v>
                </c:pt>
                <c:pt idx="2">
                  <c:v>Liczba rannych</c:v>
                </c:pt>
              </c:strCache>
            </c:strRef>
          </c:cat>
          <c:val>
            <c:numRef>
              <c:f>Arkusz1!$C$2:$C$4</c:f>
              <c:numCache>
                <c:formatCode>0</c:formatCode>
                <c:ptCount val="3"/>
                <c:pt idx="0">
                  <c:v>120</c:v>
                </c:pt>
                <c:pt idx="1">
                  <c:v>13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00-41D7-BF63-AD961824E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971520"/>
        <c:axId val="172973056"/>
      </c:barChart>
      <c:catAx>
        <c:axId val="17297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2">
                <a:solidFill>
                  <a:srgbClr val="0000FF"/>
                </a:solidFill>
              </a:defRPr>
            </a:pPr>
            <a:endParaRPr lang="pl-PL"/>
          </a:p>
        </c:txPr>
        <c:crossAx val="172973056"/>
        <c:crosses val="autoZero"/>
        <c:auto val="1"/>
        <c:lblAlgn val="ctr"/>
        <c:lblOffset val="100"/>
        <c:noMultiLvlLbl val="0"/>
      </c:catAx>
      <c:valAx>
        <c:axId val="17297305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72971520"/>
        <c:crosses val="autoZero"/>
        <c:crossBetween val="between"/>
      </c:valAx>
      <c:spPr>
        <a:noFill/>
        <a:ln w="25413">
          <a:noFill/>
        </a:ln>
      </c:spPr>
    </c:plotArea>
    <c:legend>
      <c:legendPos val="r"/>
      <c:overlay val="0"/>
      <c:txPr>
        <a:bodyPr/>
        <a:lstStyle/>
        <a:p>
          <a:pPr>
            <a:defRPr sz="1102">
              <a:solidFill>
                <a:srgbClr val="0000FF"/>
              </a:solidFill>
            </a:defRPr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u="none">
                <a:solidFill>
                  <a:srgbClr val="0000FF"/>
                </a:solidFill>
              </a:defRPr>
            </a:pPr>
            <a:r>
              <a:rPr lang="pl-PL" sz="1400" u="none" dirty="0">
                <a:solidFill>
                  <a:srgbClr val="0000FF"/>
                </a:solidFill>
              </a:rPr>
              <a:t>Zmiana</a:t>
            </a:r>
            <a:r>
              <a:rPr lang="pl-PL" sz="1400" u="none" baseline="0" dirty="0">
                <a:solidFill>
                  <a:srgbClr val="0000FF"/>
                </a:solidFill>
              </a:rPr>
              <a:t> stanu bezpieczeństwa </a:t>
            </a:r>
            <a:endParaRPr lang="en-US" sz="1400" u="none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3686141732283538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1485483916122994E-2"/>
          <c:y val="0.21804719990309973"/>
          <c:w val="0.89164893803404965"/>
          <c:h val="0.51607128437033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C473-4D5A-8401-F6F30B641C41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C473-4D5A-8401-F6F30B641C41}"/>
              </c:ext>
            </c:extLst>
          </c:dPt>
          <c:dPt>
            <c:idx val="2"/>
            <c:invertIfNegative val="0"/>
            <c:bubble3D val="0"/>
            <c:spPr>
              <a:solidFill>
                <a:srgbClr val="0000FF"/>
              </a:solidFill>
            </c:spPr>
            <c:extLst>
              <c:ext xmlns:c16="http://schemas.microsoft.com/office/drawing/2014/chart" uri="{C3380CC4-5D6E-409C-BE32-E72D297353CC}">
                <c16:uniqueId val="{00000002-C473-4D5A-8401-F6F30B641C41}"/>
              </c:ext>
            </c:extLst>
          </c:dPt>
          <c:dLbls>
            <c:dLbl>
              <c:idx val="1"/>
              <c:layout>
                <c:manualLayout>
                  <c:x val="0"/>
                  <c:y val="1.34220338362079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73-4D5A-8401-F6F30B641C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Liczba wypadków</c:v>
                </c:pt>
                <c:pt idx="1">
                  <c:v>Liczba zabitych</c:v>
                </c:pt>
                <c:pt idx="2">
                  <c:v>Liczba rannych</c:v>
                </c:pt>
              </c:strCache>
            </c:strRef>
          </c:cat>
          <c:val>
            <c:numRef>
              <c:f>Arkusz1!$B$2:$B$4</c:f>
              <c:numCache>
                <c:formatCode>0.0%</c:formatCode>
                <c:ptCount val="3"/>
                <c:pt idx="0">
                  <c:v>-2.4E-2</c:v>
                </c:pt>
                <c:pt idx="1">
                  <c:v>0.44400000000000001</c:v>
                </c:pt>
                <c:pt idx="2">
                  <c:v>-4.8000000000000001E-2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73-4D5A-8401-F6F30B641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059072"/>
        <c:axId val="173060864"/>
      </c:barChart>
      <c:catAx>
        <c:axId val="17305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1100">
                <a:solidFill>
                  <a:srgbClr val="0000FF"/>
                </a:solidFill>
              </a:defRPr>
            </a:pPr>
            <a:endParaRPr lang="pl-PL"/>
          </a:p>
        </c:txPr>
        <c:crossAx val="173060864"/>
        <c:crosses val="autoZero"/>
        <c:auto val="1"/>
        <c:lblAlgn val="ctr"/>
        <c:lblOffset val="400"/>
        <c:noMultiLvlLbl val="0"/>
      </c:catAx>
      <c:valAx>
        <c:axId val="17306086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73059072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2" u="none">
                <a:solidFill>
                  <a:srgbClr val="0000FF"/>
                </a:solidFill>
              </a:defRPr>
            </a:pPr>
            <a:r>
              <a:rPr lang="pl-PL" sz="1402" u="none" baseline="0" dirty="0">
                <a:solidFill>
                  <a:srgbClr val="0000FF"/>
                </a:solidFill>
              </a:rPr>
              <a:t>Wypadki z udziałem motocyklistów i ich skutki</a:t>
            </a:r>
            <a:endParaRPr lang="en-US" sz="1400" u="none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30373480587653817"/>
          <c:y val="3.86687190416987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745511944509814E-2"/>
          <c:y val="0.20203993551128074"/>
          <c:w val="0.79931087762154363"/>
          <c:h val="0.56824638164354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2023r.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Liczba wypadków</c:v>
                </c:pt>
                <c:pt idx="1">
                  <c:v>Liczba zabitych</c:v>
                </c:pt>
                <c:pt idx="2">
                  <c:v>Liczba rannych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93</c:v>
                </c:pt>
                <c:pt idx="1">
                  <c:v>11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68-489D-965E-B90D2CD84F4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2024r.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Liczba wypadków</c:v>
                </c:pt>
                <c:pt idx="1">
                  <c:v>Liczba zabitych</c:v>
                </c:pt>
                <c:pt idx="2">
                  <c:v>Liczba rannych</c:v>
                </c:pt>
              </c:strCache>
            </c:strRef>
          </c:cat>
          <c:val>
            <c:numRef>
              <c:f>Arkusz1!$C$2:$C$4</c:f>
              <c:numCache>
                <c:formatCode>0</c:formatCode>
                <c:ptCount val="3"/>
                <c:pt idx="0">
                  <c:v>109</c:v>
                </c:pt>
                <c:pt idx="1">
                  <c:v>13</c:v>
                </c:pt>
                <c:pt idx="2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68-489D-965E-B90D2CD84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595264"/>
        <c:axId val="173670784"/>
      </c:barChart>
      <c:catAx>
        <c:axId val="173595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2">
                <a:solidFill>
                  <a:srgbClr val="0000FF"/>
                </a:solidFill>
              </a:defRPr>
            </a:pPr>
            <a:endParaRPr lang="pl-PL"/>
          </a:p>
        </c:txPr>
        <c:crossAx val="173670784"/>
        <c:crosses val="autoZero"/>
        <c:auto val="1"/>
        <c:lblAlgn val="ctr"/>
        <c:lblOffset val="100"/>
        <c:noMultiLvlLbl val="0"/>
      </c:catAx>
      <c:valAx>
        <c:axId val="17367078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73595264"/>
        <c:crosses val="autoZero"/>
        <c:crossBetween val="between"/>
      </c:valAx>
      <c:spPr>
        <a:noFill/>
        <a:ln w="25413">
          <a:noFill/>
        </a:ln>
      </c:spPr>
    </c:plotArea>
    <c:legend>
      <c:legendPos val="r"/>
      <c:overlay val="0"/>
      <c:txPr>
        <a:bodyPr/>
        <a:lstStyle/>
        <a:p>
          <a:pPr>
            <a:defRPr sz="1102">
              <a:solidFill>
                <a:srgbClr val="0000FF"/>
              </a:solidFill>
            </a:defRPr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u="none">
                <a:solidFill>
                  <a:srgbClr val="0000FF"/>
                </a:solidFill>
              </a:defRPr>
            </a:pPr>
            <a:r>
              <a:rPr lang="pl-PL" sz="1400" u="none" dirty="0">
                <a:solidFill>
                  <a:srgbClr val="0000FF"/>
                </a:solidFill>
              </a:rPr>
              <a:t>Zmiana</a:t>
            </a:r>
            <a:r>
              <a:rPr lang="pl-PL" sz="1400" u="none" baseline="0" dirty="0">
                <a:solidFill>
                  <a:srgbClr val="0000FF"/>
                </a:solidFill>
              </a:rPr>
              <a:t> stanu bezpieczeństwa </a:t>
            </a:r>
            <a:endParaRPr lang="en-US" sz="1400" u="none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3686141732283538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1485483916122994E-2"/>
          <c:y val="0.21804719990309973"/>
          <c:w val="0.89164893803404965"/>
          <c:h val="0.51607128437033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073B-4B71-99E8-62D1A9C16989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073B-4B71-99E8-62D1A9C16989}"/>
              </c:ext>
            </c:extLst>
          </c:dPt>
          <c:dPt>
            <c:idx val="2"/>
            <c:invertIfNegative val="0"/>
            <c:bubble3D val="0"/>
            <c:spPr>
              <a:solidFill>
                <a:srgbClr val="0000FF"/>
              </a:solidFill>
            </c:spPr>
            <c:extLst>
              <c:ext xmlns:c16="http://schemas.microsoft.com/office/drawing/2014/chart" uri="{C3380CC4-5D6E-409C-BE32-E72D297353CC}">
                <c16:uniqueId val="{00000002-073B-4B71-99E8-62D1A9C16989}"/>
              </c:ext>
            </c:extLst>
          </c:dPt>
          <c:dLbls>
            <c:dLbl>
              <c:idx val="1"/>
              <c:layout>
                <c:manualLayout>
                  <c:x val="0"/>
                  <c:y val="1.34220338362079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3B-4B71-99E8-62D1A9C169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Liczba wypadków</c:v>
                </c:pt>
                <c:pt idx="1">
                  <c:v>Liczba zabitych</c:v>
                </c:pt>
                <c:pt idx="2">
                  <c:v>Liczba rannych</c:v>
                </c:pt>
              </c:strCache>
            </c:strRef>
          </c:cat>
          <c:val>
            <c:numRef>
              <c:f>Arkusz1!$B$2:$B$4</c:f>
              <c:numCache>
                <c:formatCode>0.0%</c:formatCode>
                <c:ptCount val="3"/>
                <c:pt idx="0">
                  <c:v>0.17200000000000001</c:v>
                </c:pt>
                <c:pt idx="1">
                  <c:v>0.18200000000000008</c:v>
                </c:pt>
                <c:pt idx="2">
                  <c:v>0.224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3B-4B71-99E8-62D1A9C16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721088"/>
        <c:axId val="173722624"/>
      </c:barChart>
      <c:catAx>
        <c:axId val="17372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1100">
                <a:solidFill>
                  <a:srgbClr val="0000FF"/>
                </a:solidFill>
              </a:defRPr>
            </a:pPr>
            <a:endParaRPr lang="pl-PL"/>
          </a:p>
        </c:txPr>
        <c:crossAx val="173722624"/>
        <c:crosses val="autoZero"/>
        <c:auto val="1"/>
        <c:lblAlgn val="ctr"/>
        <c:lblOffset val="400"/>
        <c:noMultiLvlLbl val="0"/>
      </c:catAx>
      <c:valAx>
        <c:axId val="17372262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73721088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785465860232923E-2"/>
          <c:y val="0.13125228024819174"/>
          <c:w val="0.93867606561469163"/>
          <c:h val="0.732737195230518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2023r.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9.8065560301848001E-3"/>
                  <c:y val="-7.17852772353135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201-4A3C-B0E5-924F362A0490}"/>
                </c:ext>
              </c:extLst>
            </c:dLbl>
            <c:dLbl>
              <c:idx val="1"/>
              <c:layout>
                <c:manualLayout>
                  <c:x val="1.06488075264094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201-4A3C-B0E5-924F362A0490}"/>
                </c:ext>
              </c:extLst>
            </c:dLbl>
            <c:dLbl>
              <c:idx val="2"/>
              <c:layout>
                <c:manualLayout>
                  <c:x val="6.3892845158457934E-3"/>
                  <c:y val="4.5390932080347852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201-4A3C-B0E5-924F362A0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wypadki</c:v>
                </c:pt>
                <c:pt idx="1">
                  <c:v>zabici</c:v>
                </c:pt>
                <c:pt idx="2">
                  <c:v>ranni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346</c:v>
                </c:pt>
                <c:pt idx="1">
                  <c:v>42</c:v>
                </c:pt>
                <c:pt idx="2">
                  <c:v>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01-4A3C-B0E5-924F362A049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2024r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4-0201-4A3C-B0E5-924F362A049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0201-4A3C-B0E5-924F362A0490}"/>
              </c:ext>
            </c:extLst>
          </c:dPt>
          <c:dLbls>
            <c:dLbl>
              <c:idx val="0"/>
              <c:layout>
                <c:manualLayout>
                  <c:x val="1.27785690316913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01-4A3C-B0E5-924F362A0490}"/>
                </c:ext>
              </c:extLst>
            </c:dLbl>
            <c:dLbl>
              <c:idx val="1"/>
              <c:layout>
                <c:manualLayout>
                  <c:x val="1.06488075264094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201-4A3C-B0E5-924F362A0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wypadki</c:v>
                </c:pt>
                <c:pt idx="1">
                  <c:v>zabici</c:v>
                </c:pt>
                <c:pt idx="2">
                  <c:v>ranni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342</c:v>
                </c:pt>
                <c:pt idx="1">
                  <c:v>57</c:v>
                </c:pt>
                <c:pt idx="2">
                  <c:v>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01-4A3C-B0E5-924F362A0490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2025r.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2778569031691361E-2"/>
                  <c:y val="3.631274566427196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201-4A3C-B0E5-924F362A0490}"/>
                </c:ext>
              </c:extLst>
            </c:dLbl>
            <c:dLbl>
              <c:idx val="1"/>
              <c:layout>
                <c:manualLayout>
                  <c:x val="8.51904602113005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201-4A3C-B0E5-924F362A0490}"/>
                </c:ext>
              </c:extLst>
            </c:dLbl>
            <c:dLbl>
              <c:idx val="2"/>
              <c:layout>
                <c:manualLayout>
                  <c:x val="1.0648807526409463E-2"/>
                  <c:y val="3.631274566427196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201-4A3C-B0E5-924F362A0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wypadki</c:v>
                </c:pt>
                <c:pt idx="1">
                  <c:v>zabici</c:v>
                </c:pt>
                <c:pt idx="2">
                  <c:v>ranni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365</c:v>
                </c:pt>
                <c:pt idx="1">
                  <c:v>36</c:v>
                </c:pt>
                <c:pt idx="2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201-4A3C-B0E5-924F362A0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888192"/>
        <c:axId val="122889728"/>
        <c:axId val="0"/>
      </c:bar3DChart>
      <c:catAx>
        <c:axId val="122888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81">
                <a:solidFill>
                  <a:srgbClr val="0000FF"/>
                </a:solidFill>
                <a:latin typeface="+mn-lt"/>
              </a:defRPr>
            </a:pPr>
            <a:endParaRPr lang="pl-PL"/>
          </a:p>
        </c:txPr>
        <c:crossAx val="122889728"/>
        <c:crosses val="autoZero"/>
        <c:auto val="1"/>
        <c:lblAlgn val="ctr"/>
        <c:lblOffset val="100"/>
        <c:noMultiLvlLbl val="0"/>
      </c:catAx>
      <c:valAx>
        <c:axId val="122889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22888192"/>
        <c:crosses val="autoZero"/>
        <c:crossBetween val="between"/>
      </c:valAx>
      <c:spPr>
        <a:noFill/>
        <a:ln w="25383">
          <a:noFill/>
        </a:ln>
      </c:spPr>
    </c:plotArea>
    <c:legend>
      <c:legendPos val="r"/>
      <c:layout>
        <c:manualLayout>
          <c:xMode val="edge"/>
          <c:yMode val="edge"/>
          <c:x val="0.27362564803366535"/>
          <c:y val="2.0609305024990952E-2"/>
          <c:w val="0.45369549467473574"/>
          <c:h val="8.0626456346423278E-2"/>
        </c:manualLayout>
      </c:layout>
      <c:overlay val="0"/>
      <c:txPr>
        <a:bodyPr/>
        <a:lstStyle/>
        <a:p>
          <a:pPr>
            <a:defRPr sz="1181">
              <a:solidFill>
                <a:srgbClr val="0000FF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975917336557736E-2"/>
          <c:y val="0.14344144835104186"/>
          <c:w val="0.96163993256013591"/>
          <c:h val="0.77016388810398462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wypadki</c:v>
                </c:pt>
              </c:strCache>
            </c:strRef>
          </c:tx>
          <c:spPr>
            <a:ln w="43571">
              <a:solidFill>
                <a:srgbClr val="0066FF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rgbClr val="0000FF"/>
                    </a:solidFill>
                    <a:latin typeface="+mn-lt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Arkusz1!$A$2:$A$19</c:f>
              <c:strCache>
                <c:ptCount val="18"/>
                <c:pt idx="0">
                  <c:v>2007r.</c:v>
                </c:pt>
                <c:pt idx="1">
                  <c:v>2008r.</c:v>
                </c:pt>
                <c:pt idx="2">
                  <c:v>2009r.</c:v>
                </c:pt>
                <c:pt idx="3">
                  <c:v>2010r.</c:v>
                </c:pt>
                <c:pt idx="4">
                  <c:v>2011r.</c:v>
                </c:pt>
                <c:pt idx="5">
                  <c:v>2012r.</c:v>
                </c:pt>
                <c:pt idx="6">
                  <c:v>2013r.</c:v>
                </c:pt>
                <c:pt idx="7">
                  <c:v>2014r.</c:v>
                </c:pt>
                <c:pt idx="8">
                  <c:v>2015r.</c:v>
                </c:pt>
                <c:pt idx="9">
                  <c:v>2016r.</c:v>
                </c:pt>
                <c:pt idx="10">
                  <c:v>2017r.</c:v>
                </c:pt>
                <c:pt idx="11">
                  <c:v>2018r.</c:v>
                </c:pt>
                <c:pt idx="12">
                  <c:v>2019r.</c:v>
                </c:pt>
                <c:pt idx="13">
                  <c:v>2020r.</c:v>
                </c:pt>
                <c:pt idx="14">
                  <c:v>2021r.</c:v>
                </c:pt>
                <c:pt idx="15">
                  <c:v>2022r.</c:v>
                </c:pt>
                <c:pt idx="16">
                  <c:v>2023r.</c:v>
                </c:pt>
                <c:pt idx="17">
                  <c:v>2024r.</c:v>
                </c:pt>
              </c:strCache>
            </c:strRef>
          </c:cat>
          <c:val>
            <c:numRef>
              <c:f>Arkusz1!$B$2:$B$19</c:f>
              <c:numCache>
                <c:formatCode>General</c:formatCode>
                <c:ptCount val="18"/>
                <c:pt idx="0">
                  <c:v>2040</c:v>
                </c:pt>
                <c:pt idx="1">
                  <c:v>1912</c:v>
                </c:pt>
                <c:pt idx="2">
                  <c:v>1646</c:v>
                </c:pt>
                <c:pt idx="3">
                  <c:v>1489</c:v>
                </c:pt>
                <c:pt idx="4">
                  <c:v>1335</c:v>
                </c:pt>
                <c:pt idx="5">
                  <c:v>1319</c:v>
                </c:pt>
                <c:pt idx="6">
                  <c:v>1188</c:v>
                </c:pt>
                <c:pt idx="7">
                  <c:v>1046</c:v>
                </c:pt>
                <c:pt idx="8">
                  <c:v>1022</c:v>
                </c:pt>
                <c:pt idx="9">
                  <c:v>1021</c:v>
                </c:pt>
                <c:pt idx="10">
                  <c:v>950</c:v>
                </c:pt>
                <c:pt idx="11">
                  <c:v>967</c:v>
                </c:pt>
                <c:pt idx="12">
                  <c:v>948</c:v>
                </c:pt>
                <c:pt idx="13">
                  <c:v>834</c:v>
                </c:pt>
                <c:pt idx="14">
                  <c:v>801</c:v>
                </c:pt>
                <c:pt idx="15">
                  <c:v>775</c:v>
                </c:pt>
                <c:pt idx="16">
                  <c:v>792</c:v>
                </c:pt>
                <c:pt idx="17">
                  <c:v>789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6D-4A66-8079-B05C44C8FC4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zabici</c:v>
                </c:pt>
              </c:strCache>
            </c:strRef>
          </c:tx>
          <c:spPr>
            <a:ln w="43571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14"/>
              <c:layout>
                <c:manualLayout>
                  <c:x val="-1.8416198225578141E-2"/>
                  <c:y val="-2.94040435486025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16D-4A66-8079-B05C44C8FC49}"/>
                </c:ext>
              </c:extLst>
            </c:dLbl>
            <c:dLbl>
              <c:idx val="15"/>
              <c:layout>
                <c:manualLayout>
                  <c:x val="-1.2265344619796869E-2"/>
                  <c:y val="-2.0430218958651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16D-4A66-8079-B05C44C8FC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rgbClr val="0000FF"/>
                    </a:solidFill>
                    <a:latin typeface="+mn-lt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Arkusz1!$A$2:$A$19</c:f>
              <c:strCache>
                <c:ptCount val="18"/>
                <c:pt idx="0">
                  <c:v>2007r.</c:v>
                </c:pt>
                <c:pt idx="1">
                  <c:v>2008r.</c:v>
                </c:pt>
                <c:pt idx="2">
                  <c:v>2009r.</c:v>
                </c:pt>
                <c:pt idx="3">
                  <c:v>2010r.</c:v>
                </c:pt>
                <c:pt idx="4">
                  <c:v>2011r.</c:v>
                </c:pt>
                <c:pt idx="5">
                  <c:v>2012r.</c:v>
                </c:pt>
                <c:pt idx="6">
                  <c:v>2013r.</c:v>
                </c:pt>
                <c:pt idx="7">
                  <c:v>2014r.</c:v>
                </c:pt>
                <c:pt idx="8">
                  <c:v>2015r.</c:v>
                </c:pt>
                <c:pt idx="9">
                  <c:v>2016r.</c:v>
                </c:pt>
                <c:pt idx="10">
                  <c:v>2017r.</c:v>
                </c:pt>
                <c:pt idx="11">
                  <c:v>2018r.</c:v>
                </c:pt>
                <c:pt idx="12">
                  <c:v>2019r.</c:v>
                </c:pt>
                <c:pt idx="13">
                  <c:v>2020r.</c:v>
                </c:pt>
                <c:pt idx="14">
                  <c:v>2021r.</c:v>
                </c:pt>
                <c:pt idx="15">
                  <c:v>2022r.</c:v>
                </c:pt>
                <c:pt idx="16">
                  <c:v>2023r.</c:v>
                </c:pt>
                <c:pt idx="17">
                  <c:v>2024r.</c:v>
                </c:pt>
              </c:strCache>
            </c:strRef>
          </c:cat>
          <c:val>
            <c:numRef>
              <c:f>Arkusz1!$C$2:$C$19</c:f>
              <c:numCache>
                <c:formatCode>General</c:formatCode>
                <c:ptCount val="18"/>
                <c:pt idx="0">
                  <c:v>364</c:v>
                </c:pt>
                <c:pt idx="1">
                  <c:v>311</c:v>
                </c:pt>
                <c:pt idx="2">
                  <c:v>231</c:v>
                </c:pt>
                <c:pt idx="3">
                  <c:v>228</c:v>
                </c:pt>
                <c:pt idx="4">
                  <c:v>231</c:v>
                </c:pt>
                <c:pt idx="5">
                  <c:v>222</c:v>
                </c:pt>
                <c:pt idx="6">
                  <c:v>179</c:v>
                </c:pt>
                <c:pt idx="7">
                  <c:v>179</c:v>
                </c:pt>
                <c:pt idx="8">
                  <c:v>154</c:v>
                </c:pt>
                <c:pt idx="9">
                  <c:v>178</c:v>
                </c:pt>
                <c:pt idx="10">
                  <c:v>151</c:v>
                </c:pt>
                <c:pt idx="11">
                  <c:v>172</c:v>
                </c:pt>
                <c:pt idx="12">
                  <c:v>211</c:v>
                </c:pt>
                <c:pt idx="13">
                  <c:v>133</c:v>
                </c:pt>
                <c:pt idx="14">
                  <c:v>122</c:v>
                </c:pt>
                <c:pt idx="15">
                  <c:v>103</c:v>
                </c:pt>
                <c:pt idx="16">
                  <c:v>108</c:v>
                </c:pt>
                <c:pt idx="17">
                  <c:v>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16D-4A66-8079-B05C44C8FC4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ranni</c:v>
                </c:pt>
              </c:strCache>
            </c:strRef>
          </c:tx>
          <c:spPr>
            <a:ln w="43571">
              <a:solidFill>
                <a:srgbClr val="20EC73"/>
              </a:solidFill>
            </a:ln>
          </c:spPr>
          <c:marker>
            <c:symbol val="none"/>
          </c:marker>
          <c:dLbls>
            <c:dLbl>
              <c:idx val="14"/>
              <c:layout>
                <c:manualLayout>
                  <c:x val="-1.8472196616897123E-2"/>
                  <c:y val="-3.2107221325495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16D-4A66-8079-B05C44C8FC49}"/>
                </c:ext>
              </c:extLst>
            </c:dLbl>
            <c:dLbl>
              <c:idx val="15"/>
              <c:layout>
                <c:manualLayout>
                  <c:x val="-1.2265344619796869E-2"/>
                  <c:y val="-2.57264790275399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16D-4A66-8079-B05C44C8FC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rgbClr val="0000FF"/>
                    </a:solidFill>
                    <a:latin typeface="+mn-lt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Arkusz1!$A$2:$A$19</c:f>
              <c:strCache>
                <c:ptCount val="18"/>
                <c:pt idx="0">
                  <c:v>2007r.</c:v>
                </c:pt>
                <c:pt idx="1">
                  <c:v>2008r.</c:v>
                </c:pt>
                <c:pt idx="2">
                  <c:v>2009r.</c:v>
                </c:pt>
                <c:pt idx="3">
                  <c:v>2010r.</c:v>
                </c:pt>
                <c:pt idx="4">
                  <c:v>2011r.</c:v>
                </c:pt>
                <c:pt idx="5">
                  <c:v>2012r.</c:v>
                </c:pt>
                <c:pt idx="6">
                  <c:v>2013r.</c:v>
                </c:pt>
                <c:pt idx="7">
                  <c:v>2014r.</c:v>
                </c:pt>
                <c:pt idx="8">
                  <c:v>2015r.</c:v>
                </c:pt>
                <c:pt idx="9">
                  <c:v>2016r.</c:v>
                </c:pt>
                <c:pt idx="10">
                  <c:v>2017r.</c:v>
                </c:pt>
                <c:pt idx="11">
                  <c:v>2018r.</c:v>
                </c:pt>
                <c:pt idx="12">
                  <c:v>2019r.</c:v>
                </c:pt>
                <c:pt idx="13">
                  <c:v>2020r.</c:v>
                </c:pt>
                <c:pt idx="14">
                  <c:v>2021r.</c:v>
                </c:pt>
                <c:pt idx="15">
                  <c:v>2022r.</c:v>
                </c:pt>
                <c:pt idx="16">
                  <c:v>2023r.</c:v>
                </c:pt>
                <c:pt idx="17">
                  <c:v>2024r.</c:v>
                </c:pt>
              </c:strCache>
            </c:strRef>
          </c:cat>
          <c:val>
            <c:numRef>
              <c:f>Arkusz1!$D$2:$D$19</c:f>
              <c:numCache>
                <c:formatCode>General</c:formatCode>
                <c:ptCount val="18"/>
                <c:pt idx="0">
                  <c:v>2569</c:v>
                </c:pt>
                <c:pt idx="1">
                  <c:v>2353</c:v>
                </c:pt>
                <c:pt idx="2">
                  <c:v>1944</c:v>
                </c:pt>
                <c:pt idx="3">
                  <c:v>1798</c:v>
                </c:pt>
                <c:pt idx="4">
                  <c:v>1464</c:v>
                </c:pt>
                <c:pt idx="5">
                  <c:v>1484</c:v>
                </c:pt>
                <c:pt idx="6">
                  <c:v>1373</c:v>
                </c:pt>
                <c:pt idx="7">
                  <c:v>1114</c:v>
                </c:pt>
                <c:pt idx="8">
                  <c:v>1154</c:v>
                </c:pt>
                <c:pt idx="9">
                  <c:v>1107</c:v>
                </c:pt>
                <c:pt idx="10">
                  <c:v>1094</c:v>
                </c:pt>
                <c:pt idx="11">
                  <c:v>1026</c:v>
                </c:pt>
                <c:pt idx="12">
                  <c:v>982</c:v>
                </c:pt>
                <c:pt idx="13">
                  <c:v>872</c:v>
                </c:pt>
                <c:pt idx="14">
                  <c:v>870</c:v>
                </c:pt>
                <c:pt idx="15">
                  <c:v>860</c:v>
                </c:pt>
                <c:pt idx="16">
                  <c:v>862</c:v>
                </c:pt>
                <c:pt idx="17">
                  <c:v>905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16D-4A66-8079-B05C44C8F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996032"/>
        <c:axId val="168010112"/>
      </c:lineChart>
      <c:catAx>
        <c:axId val="167996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88">
                <a:solidFill>
                  <a:srgbClr val="0000FF"/>
                </a:solidFill>
              </a:defRPr>
            </a:pPr>
            <a:endParaRPr lang="pl-PL"/>
          </a:p>
        </c:txPr>
        <c:crossAx val="168010112"/>
        <c:crosses val="autoZero"/>
        <c:auto val="1"/>
        <c:lblAlgn val="ctr"/>
        <c:lblOffset val="100"/>
        <c:noMultiLvlLbl val="0"/>
      </c:catAx>
      <c:valAx>
        <c:axId val="168010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67996032"/>
        <c:crosses val="autoZero"/>
        <c:crossBetween val="between"/>
      </c:valAx>
      <c:spPr>
        <a:noFill/>
        <a:ln w="25399">
          <a:noFill/>
        </a:ln>
      </c:spPr>
    </c:plotArea>
    <c:legend>
      <c:legendPos val="t"/>
      <c:legendEntry>
        <c:idx val="0"/>
        <c:txPr>
          <a:bodyPr/>
          <a:lstStyle/>
          <a:p>
            <a:pPr>
              <a:defRPr sz="1087" b="0">
                <a:solidFill>
                  <a:srgbClr val="0000FF"/>
                </a:solidFill>
                <a:latin typeface="+mn-lt"/>
              </a:defRPr>
            </a:pPr>
            <a:endParaRPr lang="pl-PL"/>
          </a:p>
        </c:txPr>
      </c:legendEntry>
      <c:legendEntry>
        <c:idx val="1"/>
        <c:txPr>
          <a:bodyPr/>
          <a:lstStyle/>
          <a:p>
            <a:pPr>
              <a:defRPr sz="1087" b="0">
                <a:solidFill>
                  <a:srgbClr val="0000FF"/>
                </a:solidFill>
                <a:latin typeface="+mn-lt"/>
              </a:defRPr>
            </a:pPr>
            <a:endParaRPr lang="pl-PL"/>
          </a:p>
        </c:txPr>
      </c:legendEntry>
      <c:legendEntry>
        <c:idx val="2"/>
        <c:txPr>
          <a:bodyPr/>
          <a:lstStyle/>
          <a:p>
            <a:pPr>
              <a:defRPr sz="1087" b="0">
                <a:solidFill>
                  <a:srgbClr val="0000FF"/>
                </a:solidFill>
                <a:latin typeface="+mn-lt"/>
              </a:defRPr>
            </a:pPr>
            <a:endParaRPr lang="pl-PL"/>
          </a:p>
        </c:txPr>
      </c:legendEntry>
      <c:layout>
        <c:manualLayout>
          <c:xMode val="edge"/>
          <c:yMode val="edge"/>
          <c:x val="0.25946398568691031"/>
          <c:y val="0"/>
          <c:w val="0.4301921429371503"/>
          <c:h val="0.11555993000874847"/>
        </c:manualLayout>
      </c:layout>
      <c:overlay val="0"/>
      <c:txPr>
        <a:bodyPr/>
        <a:lstStyle/>
        <a:p>
          <a:pPr>
            <a:defRPr sz="1087" b="0"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785465860230564E-2"/>
          <c:y val="0.13125228024819174"/>
          <c:w val="0.93867606561469163"/>
          <c:h val="0.765040460497615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2022r.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1"/>
              <c:layout>
                <c:manualLayout>
                  <c:x val="4.7641038789335306E-3"/>
                  <c:y val="-3.86473429951778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B4-4F19-A5D8-56FC0E8157F2}"/>
                </c:ext>
              </c:extLst>
            </c:dLbl>
            <c:dLbl>
              <c:idx val="2"/>
              <c:layout>
                <c:manualLayout>
                  <c:x val="6.3892845158457596E-3"/>
                  <c:y val="4.5390932080339563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B4-4F19-A5D8-56FC0E8157F2}"/>
                </c:ext>
              </c:extLst>
            </c:dLbl>
            <c:spPr>
              <a:noFill/>
              <a:ln w="25130">
                <a:noFill/>
              </a:ln>
            </c:spPr>
            <c:txPr>
              <a:bodyPr/>
              <a:lstStyle/>
              <a:p>
                <a:pPr>
                  <a:defRPr sz="787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AUTOSTRADA</c:v>
                </c:pt>
                <c:pt idx="1">
                  <c:v>KRAJOWA</c:v>
                </c:pt>
                <c:pt idx="2">
                  <c:v>WOJEWÓDZKA</c:v>
                </c:pt>
                <c:pt idx="3">
                  <c:v>POWIATOWA</c:v>
                </c:pt>
                <c:pt idx="4">
                  <c:v>GMINNA</c:v>
                </c:pt>
                <c:pt idx="5">
                  <c:v>INNA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14</c:v>
                </c:pt>
                <c:pt idx="1">
                  <c:v>177</c:v>
                </c:pt>
                <c:pt idx="2">
                  <c:v>181</c:v>
                </c:pt>
                <c:pt idx="3">
                  <c:v>241</c:v>
                </c:pt>
                <c:pt idx="4">
                  <c:v>150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B4-4F19-A5D8-56FC0E8157F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2023r.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2778569031691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B4-4F19-A5D8-56FC0E8157F2}"/>
                </c:ext>
              </c:extLst>
            </c:dLbl>
            <c:dLbl>
              <c:idx val="1"/>
              <c:layout>
                <c:manualLayout>
                  <c:x val="1.0338593856998358E-2"/>
                  <c:y val="-2.7019332682942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B4-4F19-A5D8-56FC0E8157F2}"/>
                </c:ext>
              </c:extLst>
            </c:dLbl>
            <c:dLbl>
              <c:idx val="2"/>
              <c:layout>
                <c:manualLayout>
                  <c:x val="9.8077677520597168E-3"/>
                  <c:y val="7.08526436620726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B4-4F19-A5D8-56FC0E8157F2}"/>
                </c:ext>
              </c:extLst>
            </c:dLbl>
            <c:dLbl>
              <c:idx val="3"/>
              <c:layout>
                <c:manualLayout>
                  <c:x val="9.8077677520597168E-3"/>
                  <c:y val="3.542632183103433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B4-4F19-A5D8-56FC0E8157F2}"/>
                </c:ext>
              </c:extLst>
            </c:dLbl>
            <c:dLbl>
              <c:idx val="4"/>
              <c:layout>
                <c:manualLayout>
                  <c:x val="1.18809139509994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B4-4F19-A5D8-56FC0E8157F2}"/>
                </c:ext>
              </c:extLst>
            </c:dLbl>
            <c:spPr>
              <a:noFill/>
              <a:ln w="25130">
                <a:noFill/>
              </a:ln>
            </c:spPr>
            <c:txPr>
              <a:bodyPr/>
              <a:lstStyle/>
              <a:p>
                <a:pPr>
                  <a:defRPr sz="787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AUTOSTRADA</c:v>
                </c:pt>
                <c:pt idx="1">
                  <c:v>KRAJOWA</c:v>
                </c:pt>
                <c:pt idx="2">
                  <c:v>WOJEWÓDZKA</c:v>
                </c:pt>
                <c:pt idx="3">
                  <c:v>POWIATOWA</c:v>
                </c:pt>
                <c:pt idx="4">
                  <c:v>GMINNA</c:v>
                </c:pt>
                <c:pt idx="5">
                  <c:v>INNA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6</c:v>
                </c:pt>
                <c:pt idx="1">
                  <c:v>173</c:v>
                </c:pt>
                <c:pt idx="2">
                  <c:v>172</c:v>
                </c:pt>
                <c:pt idx="3">
                  <c:v>273</c:v>
                </c:pt>
                <c:pt idx="4">
                  <c:v>149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B4-4F19-A5D8-56FC0E8157F2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2024r.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277856903169136E-2"/>
                  <c:y val="3.631274566426559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B4-4F19-A5D8-56FC0E8157F2}"/>
                </c:ext>
              </c:extLst>
            </c:dLbl>
            <c:dLbl>
              <c:idx val="1"/>
              <c:layout>
                <c:manualLayout>
                  <c:x val="1.2668718043530381E-2"/>
                  <c:y val="3.5630979311316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0B4-4F19-A5D8-56FC0E8157F2}"/>
                </c:ext>
              </c:extLst>
            </c:dLbl>
            <c:dLbl>
              <c:idx val="2"/>
              <c:layout>
                <c:manualLayout>
                  <c:x val="1.0648807526409463E-2"/>
                  <c:y val="3.631274566426559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0B4-4F19-A5D8-56FC0E8157F2}"/>
                </c:ext>
              </c:extLst>
            </c:dLbl>
            <c:dLbl>
              <c:idx val="3"/>
              <c:layout>
                <c:manualLayout>
                  <c:x val="1.3730874852884201E-2"/>
                  <c:y val="-3.8647342995177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0B4-4F19-A5D8-56FC0E8157F2}"/>
                </c:ext>
              </c:extLst>
            </c:dLbl>
            <c:dLbl>
              <c:idx val="4"/>
              <c:layout>
                <c:manualLayout>
                  <c:x val="1.18809139509994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0B4-4F19-A5D8-56FC0E8157F2}"/>
                </c:ext>
              </c:extLst>
            </c:dLbl>
            <c:spPr>
              <a:noFill/>
              <a:ln w="25130">
                <a:noFill/>
              </a:ln>
            </c:spPr>
            <c:txPr>
              <a:bodyPr/>
              <a:lstStyle/>
              <a:p>
                <a:pPr>
                  <a:defRPr sz="787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AUTOSTRADA</c:v>
                </c:pt>
                <c:pt idx="1">
                  <c:v>KRAJOWA</c:v>
                </c:pt>
                <c:pt idx="2">
                  <c:v>WOJEWÓDZKA</c:v>
                </c:pt>
                <c:pt idx="3">
                  <c:v>POWIATOWA</c:v>
                </c:pt>
                <c:pt idx="4">
                  <c:v>GMINNA</c:v>
                </c:pt>
                <c:pt idx="5">
                  <c:v>INNA</c:v>
                </c:pt>
              </c:strCache>
            </c:strRef>
          </c:cat>
          <c:val>
            <c:numRef>
              <c:f>Arkusz1!$D$2:$D$7</c:f>
              <c:numCache>
                <c:formatCode>General</c:formatCode>
                <c:ptCount val="6"/>
                <c:pt idx="0">
                  <c:v>4</c:v>
                </c:pt>
                <c:pt idx="1">
                  <c:v>169</c:v>
                </c:pt>
                <c:pt idx="2">
                  <c:v>201</c:v>
                </c:pt>
                <c:pt idx="3">
                  <c:v>255</c:v>
                </c:pt>
                <c:pt idx="4">
                  <c:v>146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0B4-4F19-A5D8-56FC0E815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991744"/>
        <c:axId val="169001728"/>
        <c:axId val="0"/>
      </c:bar3DChart>
      <c:catAx>
        <c:axId val="168991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87">
                <a:solidFill>
                  <a:srgbClr val="0000FF"/>
                </a:solidFill>
              </a:defRPr>
            </a:pPr>
            <a:endParaRPr lang="pl-PL"/>
          </a:p>
        </c:txPr>
        <c:crossAx val="169001728"/>
        <c:crosses val="autoZero"/>
        <c:auto val="1"/>
        <c:lblAlgn val="ctr"/>
        <c:lblOffset val="100"/>
        <c:noMultiLvlLbl val="0"/>
      </c:catAx>
      <c:valAx>
        <c:axId val="169001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68991744"/>
        <c:crosses val="autoZero"/>
        <c:crossBetween val="between"/>
      </c:valAx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27362582902943638"/>
          <c:y val="2.0609322568856857E-2"/>
          <c:w val="0.45369548161318529"/>
          <c:h val="8.0626377399031196E-2"/>
        </c:manualLayout>
      </c:layout>
      <c:overlay val="0"/>
      <c:txPr>
        <a:bodyPr/>
        <a:lstStyle/>
        <a:p>
          <a:pPr>
            <a:defRPr sz="1087">
              <a:solidFill>
                <a:srgbClr val="0000FF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675869369221745E-2"/>
          <c:y val="0.11436287284941243"/>
          <c:w val="0.93867606561469163"/>
          <c:h val="0.765040460497615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2022r.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1"/>
              <c:layout>
                <c:manualLayout>
                  <c:x val="5.6331021139153928E-3"/>
                  <c:y val="-2.2519357559965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1D-414B-BEA5-BF89DCF68BFB}"/>
                </c:ext>
              </c:extLst>
            </c:dLbl>
            <c:dLbl>
              <c:idx val="2"/>
              <c:layout>
                <c:manualLayout>
                  <c:x val="-1.77818507755444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D-414B-BEA5-BF89DCF68BFB}"/>
                </c:ext>
              </c:extLst>
            </c:dLbl>
            <c:spPr>
              <a:noFill/>
              <a:ln w="24971">
                <a:noFill/>
              </a:ln>
            </c:spPr>
            <c:txPr>
              <a:bodyPr/>
              <a:lstStyle/>
              <a:p>
                <a:pPr>
                  <a:defRPr sz="787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AUTOSTRADA</c:v>
                </c:pt>
                <c:pt idx="1">
                  <c:v>KRAJOWA</c:v>
                </c:pt>
                <c:pt idx="2">
                  <c:v>WOJEWÓDZKA</c:v>
                </c:pt>
                <c:pt idx="3">
                  <c:v>POWIATOWA</c:v>
                </c:pt>
                <c:pt idx="4">
                  <c:v>GMINNA</c:v>
                </c:pt>
                <c:pt idx="5">
                  <c:v>INNA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2</c:v>
                </c:pt>
                <c:pt idx="1">
                  <c:v>47</c:v>
                </c:pt>
                <c:pt idx="2">
                  <c:v>22</c:v>
                </c:pt>
                <c:pt idx="3">
                  <c:v>22</c:v>
                </c:pt>
                <c:pt idx="4">
                  <c:v>9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1D-414B-BEA5-BF89DCF68BF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2023r.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2778569031691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D-414B-BEA5-BF89DCF68BFB}"/>
                </c:ext>
              </c:extLst>
            </c:dLbl>
            <c:dLbl>
              <c:idx val="1"/>
              <c:layout>
                <c:manualLayout>
                  <c:x val="2.48142029719485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1D-414B-BEA5-BF89DCF68BFB}"/>
                </c:ext>
              </c:extLst>
            </c:dLbl>
            <c:spPr>
              <a:noFill/>
              <a:ln w="24971">
                <a:noFill/>
              </a:ln>
            </c:spPr>
            <c:txPr>
              <a:bodyPr/>
              <a:lstStyle/>
              <a:p>
                <a:pPr>
                  <a:defRPr sz="787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AUTOSTRADA</c:v>
                </c:pt>
                <c:pt idx="1">
                  <c:v>KRAJOWA</c:v>
                </c:pt>
                <c:pt idx="2">
                  <c:v>WOJEWÓDZKA</c:v>
                </c:pt>
                <c:pt idx="3">
                  <c:v>POWIATOWA</c:v>
                </c:pt>
                <c:pt idx="4">
                  <c:v>GMINNA</c:v>
                </c:pt>
                <c:pt idx="5">
                  <c:v>INNA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1</c:v>
                </c:pt>
                <c:pt idx="1">
                  <c:v>27</c:v>
                </c:pt>
                <c:pt idx="2">
                  <c:v>36</c:v>
                </c:pt>
                <c:pt idx="3">
                  <c:v>35</c:v>
                </c:pt>
                <c:pt idx="4">
                  <c:v>9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1D-414B-BEA5-BF89DCF68BFB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2024r.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277856903169136E-2"/>
                  <c:y val="3.63127456642656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1D-414B-BEA5-BF89DCF68BFB}"/>
                </c:ext>
              </c:extLst>
            </c:dLbl>
            <c:dLbl>
              <c:idx val="1"/>
              <c:layout>
                <c:manualLayout>
                  <c:x val="8.519049973270976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1D-414B-BEA5-BF89DCF68BFB}"/>
                </c:ext>
              </c:extLst>
            </c:dLbl>
            <c:dLbl>
              <c:idx val="2"/>
              <c:layout>
                <c:manualLayout>
                  <c:x val="1.0648807526409463E-2"/>
                  <c:y val="3.63127456642656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1D-414B-BEA5-BF89DCF68BFB}"/>
                </c:ext>
              </c:extLst>
            </c:dLbl>
            <c:spPr>
              <a:noFill/>
              <a:ln w="24971">
                <a:noFill/>
              </a:ln>
            </c:spPr>
            <c:txPr>
              <a:bodyPr/>
              <a:lstStyle/>
              <a:p>
                <a:pPr>
                  <a:defRPr sz="787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AUTOSTRADA</c:v>
                </c:pt>
                <c:pt idx="1">
                  <c:v>KRAJOWA</c:v>
                </c:pt>
                <c:pt idx="2">
                  <c:v>WOJEWÓDZKA</c:v>
                </c:pt>
                <c:pt idx="3">
                  <c:v>POWIATOWA</c:v>
                </c:pt>
                <c:pt idx="4">
                  <c:v>GMINNA</c:v>
                </c:pt>
                <c:pt idx="5">
                  <c:v>INNA</c:v>
                </c:pt>
              </c:strCache>
            </c:strRef>
          </c:cat>
          <c:val>
            <c:numRef>
              <c:f>Arkusz1!$D$2:$D$7</c:f>
              <c:numCache>
                <c:formatCode>General</c:formatCode>
                <c:ptCount val="6"/>
                <c:pt idx="0">
                  <c:v>2</c:v>
                </c:pt>
                <c:pt idx="1">
                  <c:v>44</c:v>
                </c:pt>
                <c:pt idx="2">
                  <c:v>35</c:v>
                </c:pt>
                <c:pt idx="3">
                  <c:v>30</c:v>
                </c:pt>
                <c:pt idx="4">
                  <c:v>11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B1D-414B-BEA5-BF89DCF68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034688"/>
        <c:axId val="168036224"/>
        <c:axId val="0"/>
      </c:bar3DChart>
      <c:catAx>
        <c:axId val="16803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87">
                <a:solidFill>
                  <a:srgbClr val="0000FF"/>
                </a:solidFill>
              </a:defRPr>
            </a:pPr>
            <a:endParaRPr lang="pl-PL"/>
          </a:p>
        </c:txPr>
        <c:crossAx val="168036224"/>
        <c:crosses val="autoZero"/>
        <c:auto val="1"/>
        <c:lblAlgn val="ctr"/>
        <c:lblOffset val="100"/>
        <c:noMultiLvlLbl val="0"/>
      </c:catAx>
      <c:valAx>
        <c:axId val="168036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68034688"/>
        <c:crosses val="autoZero"/>
        <c:crossBetween val="between"/>
      </c:valAx>
      <c:spPr>
        <a:noFill/>
        <a:ln w="25369">
          <a:noFill/>
        </a:ln>
      </c:spPr>
    </c:plotArea>
    <c:legend>
      <c:legendPos val="r"/>
      <c:layout>
        <c:manualLayout>
          <c:xMode val="edge"/>
          <c:yMode val="edge"/>
          <c:x val="0.27362569745007048"/>
          <c:y val="2.060932256885685E-2"/>
          <c:w val="0.45369534106249976"/>
          <c:h val="8.0626377399031196E-2"/>
        </c:manualLayout>
      </c:layout>
      <c:overlay val="0"/>
      <c:txPr>
        <a:bodyPr/>
        <a:lstStyle/>
        <a:p>
          <a:pPr>
            <a:defRPr sz="1087">
              <a:solidFill>
                <a:srgbClr val="0000FF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681280677142741E-2"/>
          <c:y val="0"/>
          <c:w val="0.9433764494761856"/>
          <c:h val="1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spPr>
            <a:solidFill>
              <a:srgbClr val="004DE6"/>
            </a:solidFill>
          </c:spPr>
          <c:explosion val="1"/>
          <c:dPt>
            <c:idx val="0"/>
            <c:bubble3D val="0"/>
            <c:explosion val="6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0C1F-4F18-935B-A36405949746}"/>
              </c:ext>
            </c:extLst>
          </c:dPt>
          <c:dPt>
            <c:idx val="1"/>
            <c:bubble3D val="0"/>
            <c:spPr>
              <a:solidFill>
                <a:srgbClr val="0045D0"/>
              </a:solidFill>
            </c:spPr>
            <c:extLst>
              <c:ext xmlns:c16="http://schemas.microsoft.com/office/drawing/2014/chart" uri="{C3380CC4-5D6E-409C-BE32-E72D297353CC}">
                <c16:uniqueId val="{00000001-0C1F-4F18-935B-A36405949746}"/>
              </c:ext>
            </c:extLst>
          </c:dPt>
          <c:dLbls>
            <c:dLbl>
              <c:idx val="0"/>
              <c:layout>
                <c:manualLayout>
                  <c:x val="-0.19176936628286434"/>
                  <c:y val="8.7786187777204425E-4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2024r.</a:t>
                    </a:r>
                    <a:r>
                      <a:rPr lang="en-US" dirty="0"/>
                      <a:t> 2269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1F-4F18-935B-A36405949746}"/>
                </c:ext>
              </c:extLst>
            </c:dLbl>
            <c:dLbl>
              <c:idx val="1"/>
              <c:layout>
                <c:manualLayout>
                  <c:x val="0.1730473122256504"/>
                  <c:y val="-9.5125380486898767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2023r</a:t>
                    </a:r>
                    <a:r>
                      <a:rPr lang="en-US" dirty="0"/>
                      <a:t>. 2593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1F-4F18-935B-A364059497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Bookman Old Style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2024r.</c:v>
                </c:pt>
                <c:pt idx="1">
                  <c:v>2023r.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988</c:v>
                </c:pt>
                <c:pt idx="1">
                  <c:v>1024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1F-4F18-935B-A364059497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6">
          <a:noFill/>
        </a:ln>
      </c:spPr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509803921568631E-2"/>
          <c:y val="0"/>
          <c:w val="0.96989556655290265"/>
          <c:h val="1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spPr>
            <a:solidFill>
              <a:srgbClr val="9900FF"/>
            </a:solidFill>
          </c:spPr>
          <c:explosion val="3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8DB4-4A26-B116-818EC8218985}"/>
              </c:ext>
            </c:extLst>
          </c:dPt>
          <c:dPt>
            <c:idx val="1"/>
            <c:bubble3D val="0"/>
            <c:spPr>
              <a:solidFill>
                <a:srgbClr val="0045D0"/>
              </a:solidFill>
            </c:spPr>
            <c:extLst>
              <c:ext xmlns:c16="http://schemas.microsoft.com/office/drawing/2014/chart" uri="{C3380CC4-5D6E-409C-BE32-E72D297353CC}">
                <c16:uniqueId val="{00000001-8DB4-4A26-B116-818EC8218985}"/>
              </c:ext>
            </c:extLst>
          </c:dPt>
          <c:dLbls>
            <c:dLbl>
              <c:idx val="0"/>
              <c:layout>
                <c:manualLayout>
                  <c:x val="-0.19588705257996641"/>
                  <c:y val="2.393709144011549E-2"/>
                </c:manualLayout>
              </c:layout>
              <c:tx>
                <c:rich>
                  <a:bodyPr/>
                  <a:lstStyle/>
                  <a:p>
                    <a:r>
                      <a:rPr lang="en-US" sz="999" dirty="0"/>
                      <a:t>2024</a:t>
                    </a:r>
                    <a:r>
                      <a:rPr lang="en-US" dirty="0"/>
                      <a:t>r. 3763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B4-4A26-B116-818EC8218985}"/>
                </c:ext>
              </c:extLst>
            </c:dLbl>
            <c:dLbl>
              <c:idx val="1"/>
              <c:layout>
                <c:manualLayout>
                  <c:x val="0.18012325382404124"/>
                  <c:y val="-8.4170282641440844E-2"/>
                </c:manualLayout>
              </c:layout>
              <c:tx>
                <c:rich>
                  <a:bodyPr/>
                  <a:lstStyle/>
                  <a:p>
                    <a:r>
                      <a:rPr lang="en-US" sz="999" dirty="0"/>
                      <a:t>2023r</a:t>
                    </a:r>
                    <a:r>
                      <a:rPr lang="en-US" dirty="0"/>
                      <a:t>. 4313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B4-4A26-B116-818EC82189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Bookman Old Style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2024r.</c:v>
                </c:pt>
                <c:pt idx="1">
                  <c:v>2023r.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1563</c:v>
                </c:pt>
                <c:pt idx="1">
                  <c:v>1590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B4-4A26-B116-818EC8218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7">
          <a:noFill/>
        </a:ln>
      </c:spPr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675869369221745E-2"/>
          <c:y val="0.11436287284941243"/>
          <c:w val="0.93867606561469163"/>
          <c:h val="0.765040460497615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2023r.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1.4355637752840458E-2"/>
                  <c:y val="-6.8426324738585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E3-47C7-B669-856D8922AF5F}"/>
                </c:ext>
              </c:extLst>
            </c:dLbl>
            <c:dLbl>
              <c:idx val="1"/>
              <c:layout>
                <c:manualLayout>
                  <c:x val="1.79379264807259E-2"/>
                  <c:y val="-4.5327950222991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1D-414B-BEA5-BF89DCF68BFB}"/>
                </c:ext>
              </c:extLst>
            </c:dLbl>
            <c:dLbl>
              <c:idx val="2"/>
              <c:layout>
                <c:manualLayout>
                  <c:x val="-1.77818507755444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D-414B-BEA5-BF89DCF68BFB}"/>
                </c:ext>
              </c:extLst>
            </c:dLbl>
            <c:spPr>
              <a:noFill/>
              <a:ln w="24971">
                <a:noFill/>
              </a:ln>
            </c:spPr>
            <c:txPr>
              <a:bodyPr/>
              <a:lstStyle/>
              <a:p>
                <a:pPr>
                  <a:defRPr sz="787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POLICJANCI RUCHU DROGOWEGO</c:v>
                </c:pt>
                <c:pt idx="1">
                  <c:v>POLICJANCI PREWENCJI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703247</c:v>
                </c:pt>
                <c:pt idx="1">
                  <c:v>182132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1D-414B-BEA5-BF89DCF68BF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2024r.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2.0981838422695E-2"/>
                  <c:y val="-6.8426324738585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D-414B-BEA5-BF89DCF68BFB}"/>
                </c:ext>
              </c:extLst>
            </c:dLbl>
            <c:dLbl>
              <c:idx val="1"/>
              <c:layout>
                <c:manualLayout>
                  <c:x val="2.7091139245003292E-2"/>
                  <c:y val="-5.1319743553939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1D-414B-BEA5-BF89DCF68BFB}"/>
                </c:ext>
              </c:extLst>
            </c:dLbl>
            <c:spPr>
              <a:noFill/>
              <a:ln w="24971">
                <a:noFill/>
              </a:ln>
            </c:spPr>
            <c:txPr>
              <a:bodyPr/>
              <a:lstStyle/>
              <a:p>
                <a:pPr>
                  <a:defRPr sz="787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POLICJANCI RUCHU DROGOWEGO</c:v>
                </c:pt>
                <c:pt idx="1">
                  <c:v>POLICJANCI PREWENCJI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742777</c:v>
                </c:pt>
                <c:pt idx="1">
                  <c:v>156769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1D-414B-BEA5-BF89DCF68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0899328"/>
        <c:axId val="170900864"/>
        <c:axId val="0"/>
      </c:bar3DChart>
      <c:catAx>
        <c:axId val="17089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87">
                <a:solidFill>
                  <a:srgbClr val="0000FF"/>
                </a:solidFill>
              </a:defRPr>
            </a:pPr>
            <a:endParaRPr lang="pl-PL"/>
          </a:p>
        </c:txPr>
        <c:crossAx val="170900864"/>
        <c:crosses val="autoZero"/>
        <c:auto val="1"/>
        <c:lblAlgn val="ctr"/>
        <c:lblOffset val="100"/>
        <c:noMultiLvlLbl val="0"/>
      </c:catAx>
      <c:valAx>
        <c:axId val="170900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70899328"/>
        <c:crosses val="autoZero"/>
        <c:crossBetween val="between"/>
      </c:valAx>
      <c:spPr>
        <a:noFill/>
        <a:ln w="25369">
          <a:noFill/>
        </a:ln>
      </c:spPr>
    </c:plotArea>
    <c:legend>
      <c:legendPos val="r"/>
      <c:layout>
        <c:manualLayout>
          <c:xMode val="edge"/>
          <c:yMode val="edge"/>
          <c:x val="0.27362569745007048"/>
          <c:y val="2.0609322568856864E-2"/>
          <c:w val="0.45369534106249976"/>
          <c:h val="8.0626377399031265E-2"/>
        </c:manualLayout>
      </c:layout>
      <c:overlay val="0"/>
      <c:txPr>
        <a:bodyPr/>
        <a:lstStyle/>
        <a:p>
          <a:pPr>
            <a:defRPr sz="1087">
              <a:solidFill>
                <a:srgbClr val="0000FF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2" u="sng">
                <a:solidFill>
                  <a:srgbClr val="0000FF"/>
                </a:solidFill>
              </a:defRPr>
            </a:pPr>
            <a:r>
              <a:rPr lang="pl-PL" sz="1402" u="none" baseline="0" dirty="0">
                <a:solidFill>
                  <a:srgbClr val="0000FF"/>
                </a:solidFill>
              </a:rPr>
              <a:t>Wypadki z udziałem pieszych i ich skutki</a:t>
            </a:r>
            <a:endParaRPr lang="en-US" sz="1400" u="none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30373480587653817"/>
          <c:y val="3.86687190416987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745511944509814E-2"/>
          <c:y val="0.20203993551128063"/>
          <c:w val="0.79931087762154363"/>
          <c:h val="0.56824638164354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2023r.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Liczba wypadków</c:v>
                </c:pt>
                <c:pt idx="1">
                  <c:v>Liczba zabitych</c:v>
                </c:pt>
                <c:pt idx="2">
                  <c:v>Liczba rannych</c:v>
                </c:pt>
              </c:strCache>
            </c:strRef>
          </c:cat>
          <c:val>
            <c:numRef>
              <c:f>Arkusz1!$B$2:$B$4</c:f>
              <c:numCache>
                <c:formatCode>0</c:formatCode>
                <c:ptCount val="3"/>
                <c:pt idx="0">
                  <c:v>224</c:v>
                </c:pt>
                <c:pt idx="1">
                  <c:v>36</c:v>
                </c:pt>
                <c:pt idx="2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3-424B-A905-1712EA497C3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2024r.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FF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Liczba wypadków</c:v>
                </c:pt>
                <c:pt idx="1">
                  <c:v>Liczba zabitych</c:v>
                </c:pt>
                <c:pt idx="2">
                  <c:v>Liczba rannych</c:v>
                </c:pt>
              </c:strCache>
            </c:strRef>
          </c:cat>
          <c:val>
            <c:numRef>
              <c:f>Arkusz1!$C$2:$C$4</c:f>
              <c:numCache>
                <c:formatCode>0</c:formatCode>
                <c:ptCount val="3"/>
                <c:pt idx="0">
                  <c:v>181</c:v>
                </c:pt>
                <c:pt idx="1">
                  <c:v>17</c:v>
                </c:pt>
                <c:pt idx="2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E3-424B-A905-1712EA497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609536"/>
        <c:axId val="172611072"/>
      </c:barChart>
      <c:catAx>
        <c:axId val="17260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2">
                <a:solidFill>
                  <a:srgbClr val="0000FF"/>
                </a:solidFill>
              </a:defRPr>
            </a:pPr>
            <a:endParaRPr lang="pl-PL"/>
          </a:p>
        </c:txPr>
        <c:crossAx val="172611072"/>
        <c:crosses val="autoZero"/>
        <c:auto val="1"/>
        <c:lblAlgn val="ctr"/>
        <c:lblOffset val="100"/>
        <c:noMultiLvlLbl val="0"/>
      </c:catAx>
      <c:valAx>
        <c:axId val="17261107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pl-PL"/>
          </a:p>
        </c:txPr>
        <c:crossAx val="172609536"/>
        <c:crosses val="autoZero"/>
        <c:crossBetween val="between"/>
      </c:valAx>
      <c:spPr>
        <a:noFill/>
        <a:ln w="25413">
          <a:noFill/>
        </a:ln>
      </c:spPr>
    </c:plotArea>
    <c:legend>
      <c:legendPos val="r"/>
      <c:overlay val="0"/>
      <c:txPr>
        <a:bodyPr/>
        <a:lstStyle/>
        <a:p>
          <a:pPr>
            <a:defRPr sz="1102">
              <a:solidFill>
                <a:srgbClr val="0000FF"/>
              </a:solidFill>
            </a:defRPr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62389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BDC3E5-0352-48F7-87E5-78EDF02532BC}" type="datetimeFigureOut">
              <a:rPr lang="pl-PL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1039" y="4711700"/>
            <a:ext cx="5457825" cy="4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0225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62389" y="9420225"/>
            <a:ext cx="295592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7404F977-BCB8-4519-92BB-B0CFF03C7D98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>
              <a:cs typeface="Arial" charset="0"/>
            </a:endParaRPr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23D71B-1D41-4182-8B99-E7B9C6481EFA}" type="slidenum">
              <a:rPr lang="pl-PL" altLang="pl-PL" smtClean="0">
                <a:cs typeface="Arial" charset="0"/>
              </a:rPr>
              <a:pPr/>
              <a:t>2</a:t>
            </a:fld>
            <a:endParaRPr lang="pl-PL" alt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>
              <a:cs typeface="Arial" charset="0"/>
            </a:endParaRPr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23D71B-1D41-4182-8B99-E7B9C6481EFA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altLang="pl-PL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8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FA1D89-FFC7-4992-9571-6F491504D0F9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44538"/>
            <a:ext cx="4959350" cy="37195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>
              <a:ea typeface="Microsoft YaHei" panose="020B0503020204020204" pitchFamily="34" charset="-122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862276" y="9420625"/>
            <a:ext cx="2956033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6F93761-2311-4EF5-85E6-C3ADEEC7FF88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23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79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70D7B2-4993-4010-A276-D26EEB241831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F38BC116-F265-4489-B317-3E9D1976D20A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FCEC01-FFDA-4178-A6C2-A1143C150653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AC727995-6E36-42DF-8E08-DCFF5943128D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E76683-FE80-43E6-AD23-11A673AFF6FA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2B48FEFB-8912-4E6D-A018-ED50BA9C3F84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256B5BA-5AD7-45C6-A609-36188F4C0452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DD0A1DE-B431-450B-AD5C-EB6C04FD28D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5779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3FB2654-125A-4D8C-88E5-82E35C5B307B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6D688A-FBF1-49B8-8434-46D9370CC3B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49062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F616F8D-1129-4C39-8227-535B62B43112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CEF661-0E33-4CB9-9421-9A57A7CBB8B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05803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029820B-3397-43B8-9E52-3B2F8386A33E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3418F66-A5D7-4A02-B155-82372216540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52366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C25F60D-D24B-4902-A12B-D8B0BB061394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7AD4A12-0799-47EC-BBA7-2199DEEC004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80663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C59B032-9408-4CE6-AD03-D33384634070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639AFF4-F4F9-42A5-9CA3-A20D3BD2C66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1959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B120696-BA13-4D0A-8D83-532D144C0FF3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ADC570-A830-4359-9EFC-62213C70B76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52293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665C2E2-D808-43FB-8039-CB9758BACB85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041FE5F-065F-4C14-9EB4-07AEB92D810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5413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644D77-D73D-43FE-971B-D321671D66F7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1D22FCE7-4F49-463C-98E6-8B178AD51CAF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BCE4D37-0216-4022-A547-1BC8DBCEDD3F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CBD544-F551-4A46-B3A2-254C1EC7E36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67072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81F4015-4DB0-4B91-824F-D3AD46E65F75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AF7587C-5C7E-4A12-8EEE-628089081C0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73470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C1D010B-AA93-4B40-93CB-0B47D9413C42}" type="datetime1">
              <a:rPr lang="pl-PL" altLang="pl-PL" smtClean="0"/>
              <a:pPr/>
              <a:t>26.06.2025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B64AF28-2051-4584-AF37-5A8CD477222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6674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5D3894-31F1-4583-8E4F-3A3A18FA42C5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278C8CAA-65C8-470A-9626-F93CA6900A37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0276B51-2036-43B9-B994-D125C08048E0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DEB624C7-F6EA-4906-B2C3-68F4210DFEAD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C115FB-91ED-4638-88B0-5AF77EC4A02B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7C7D1C88-CAFF-407C-90CF-D905A918FB0A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22636D-25DA-4A69-A729-A27DB0A81CA5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D07A170C-DDC8-4CD3-A175-2A4A20526342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B2643D-CFF5-413F-B783-489946CEB3C9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06AA1A3F-A856-42AE-BBA6-D164AA50998D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CFCE94-14BE-4764-AA77-71BC6EA4C3F7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EAAAABBB-CDD3-4362-B28B-539BB342F23D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A47A0D-F5CB-4935-B03A-62A9F27B90AC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4EEA4DC2-78CF-467E-8B1D-D36F8768F0D7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F1DEF72-3F67-4B83-8D39-3AFC3AD5A45A}" type="datetime1">
              <a:rPr lang="pl-PL" smtClean="0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BE07339-ED86-4FE2-97D3-E52A721C3F7E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58" r:id="rId1"/>
    <p:sldLayoutId id="2147486959" r:id="rId2"/>
    <p:sldLayoutId id="2147486960" r:id="rId3"/>
    <p:sldLayoutId id="2147486961" r:id="rId4"/>
    <p:sldLayoutId id="2147486962" r:id="rId5"/>
    <p:sldLayoutId id="2147486963" r:id="rId6"/>
    <p:sldLayoutId id="2147486964" r:id="rId7"/>
    <p:sldLayoutId id="2147486965" r:id="rId8"/>
    <p:sldLayoutId id="2147486966" r:id="rId9"/>
    <p:sldLayoutId id="2147486967" r:id="rId10"/>
    <p:sldLayoutId id="2147486968" r:id="rId11"/>
  </p:sldLayoutIdLst>
  <p:transition spd="slow">
    <p:push dir="u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  <a:p>
            <a:pPr lvl="4"/>
            <a:r>
              <a:rPr lang="en-GB" altLang="pl-PL"/>
              <a:t>Ósmy poziom konspektu</a:t>
            </a:r>
          </a:p>
          <a:p>
            <a:pPr lvl="4"/>
            <a:r>
              <a:rPr lang="en-GB" altLang="pl-PL"/>
              <a:t>Dziewiąty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30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>
              <a:buSzPct val="100000"/>
            </a:pPr>
            <a:fld id="{9094D22D-E5DC-49CC-8F21-EA367429C2ED}" type="datetime1">
              <a:rPr lang="pl-PL" altLang="pl-PL" smtClean="0">
                <a:latin typeface="Arial" charset="0"/>
                <a:cs typeface="Arial" charset="0"/>
              </a:rPr>
              <a:pPr defTabSz="449263">
                <a:buSzPct val="100000"/>
              </a:pPr>
              <a:t>26.06.2025</a:t>
            </a:fld>
            <a:endParaRPr lang="pl-PL" altLang="pl-PL">
              <a:latin typeface="Arial" charset="0"/>
              <a:cs typeface="Arial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30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>
              <a:buSzPct val="100000"/>
            </a:pPr>
            <a:fld id="{49057AFB-ED66-4FB0-83A4-1107526C1588}" type="slidenum">
              <a:rPr lang="pl-PL" altLang="pl-PL" smtClean="0">
                <a:latin typeface="Arial" charset="0"/>
                <a:cs typeface="Arial" charset="0"/>
              </a:rPr>
              <a:pPr defTabSz="449263">
                <a:buSzPct val="100000"/>
              </a:pPr>
              <a:t>‹#›</a:t>
            </a:fld>
            <a:endParaRPr lang="pl-PL" altLang="pl-PL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70" r:id="rId1"/>
    <p:sldLayoutId id="2147486971" r:id="rId2"/>
    <p:sldLayoutId id="2147486972" r:id="rId3"/>
    <p:sldLayoutId id="2147486973" r:id="rId4"/>
    <p:sldLayoutId id="2147486974" r:id="rId5"/>
    <p:sldLayoutId id="2147486975" r:id="rId6"/>
    <p:sldLayoutId id="2147486976" r:id="rId7"/>
    <p:sldLayoutId id="2147486977" r:id="rId8"/>
    <p:sldLayoutId id="2147486978" r:id="rId9"/>
    <p:sldLayoutId id="2147486979" r:id="rId10"/>
    <p:sldLayoutId id="2147486980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2043112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800" b="1" dirty="0">
                <a:solidFill>
                  <a:srgbClr val="0000FF"/>
                </a:solidFill>
                <a:latin typeface="+mn-lt"/>
              </a:rPr>
              <a:t>KOMENDA  WOJEWÓDZKA  POLICJI                                                            W  BYDGOSZCZY</a:t>
            </a:r>
            <a:br>
              <a:rPr lang="pl-PL" altLang="pl-PL" sz="2800" b="1" dirty="0">
                <a:solidFill>
                  <a:srgbClr val="0000FF"/>
                </a:solidFill>
                <a:latin typeface="+mn-lt"/>
              </a:rPr>
            </a:br>
            <a:r>
              <a:rPr lang="pl-PL" altLang="pl-PL" sz="1800" b="1" dirty="0">
                <a:solidFill>
                  <a:srgbClr val="0000FF"/>
                </a:solidFill>
                <a:latin typeface="+mn-lt"/>
              </a:rPr>
              <a:t/>
            </a:r>
            <a:br>
              <a:rPr lang="pl-PL" altLang="pl-PL" sz="1800" b="1" dirty="0">
                <a:solidFill>
                  <a:srgbClr val="0000FF"/>
                </a:solidFill>
                <a:latin typeface="+mn-lt"/>
              </a:rPr>
            </a:br>
            <a:r>
              <a:rPr lang="pl-PL" altLang="pl-PL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 Y D Z I A Ł     R U C H U     D R O G O W E G O</a:t>
            </a:r>
          </a:p>
        </p:txBody>
      </p:sp>
      <p:pic>
        <p:nvPicPr>
          <p:cNvPr id="5" name="Picture 5" descr="R-ka 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717032"/>
            <a:ext cx="3600400" cy="2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www.kujawsko-pomorska.policja.gov.pl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428625" y="1341438"/>
            <a:ext cx="8229600" cy="1087437"/>
          </a:xfrm>
        </p:spPr>
        <p:txBody>
          <a:bodyPr/>
          <a:lstStyle/>
          <a:p>
            <a:pPr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</a:rPr>
              <a:t>GŁÓWNE PRZYCZYNY WYPADKÓW DROGOWYCH Z WINY </a:t>
            </a:r>
            <a:r>
              <a:rPr lang="pl-PL" altLang="pl-PL" sz="1800" b="1" dirty="0">
                <a:solidFill>
                  <a:srgbClr val="FF0000"/>
                </a:solidFill>
                <a:latin typeface="+mn-lt"/>
              </a:rPr>
              <a:t>KIERUJĄCEGO     </a:t>
            </a:r>
            <a:r>
              <a:rPr lang="pl-PL" altLang="pl-PL" sz="1800" b="1" dirty="0">
                <a:solidFill>
                  <a:srgbClr val="0000FF"/>
                </a:solidFill>
                <a:latin typeface="+mn-lt"/>
              </a:rPr>
              <a:t>                                   - UDZIAŁ PROCENTOWY  </a:t>
            </a:r>
            <a:br>
              <a:rPr lang="pl-PL" altLang="pl-PL" sz="1800" b="1" dirty="0">
                <a:solidFill>
                  <a:srgbClr val="0000FF"/>
                </a:solidFill>
                <a:latin typeface="+mn-lt"/>
              </a:rPr>
            </a:br>
            <a:r>
              <a:rPr lang="pl-PL" altLang="pl-PL" sz="1800" b="1" dirty="0">
                <a:solidFill>
                  <a:srgbClr val="0000FF"/>
                </a:solidFill>
                <a:latin typeface="+mn-lt"/>
              </a:rPr>
              <a:t>STYCZEŃ - </a:t>
            </a:r>
            <a:r>
              <a:rPr lang="pl-PL" altLang="pl-PL" sz="1800" b="1" dirty="0">
                <a:solidFill>
                  <a:srgbClr val="0000FF"/>
                </a:solidFill>
              </a:rPr>
              <a:t>GRUDZIEŃ 2</a:t>
            </a:r>
            <a:r>
              <a:rPr lang="pl-PL" altLang="pl-PL" sz="1800" b="1" dirty="0">
                <a:solidFill>
                  <a:srgbClr val="0000FF"/>
                </a:solidFill>
                <a:latin typeface="+mn-lt"/>
              </a:rPr>
              <a:t>024r.</a:t>
            </a:r>
            <a:endParaRPr lang="pl-PL" altLang="pl-PL" dirty="0"/>
          </a:p>
        </p:txBody>
      </p:sp>
      <p:sp>
        <p:nvSpPr>
          <p:cNvPr id="17411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800">
                <a:solidFill>
                  <a:schemeClr val="bg1"/>
                </a:solidFill>
                <a:latin typeface="Calibri" pitchFamily="34" charset="0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539553" y="3140968"/>
          <a:ext cx="3672407" cy="3240360"/>
        </p:xfrm>
        <a:graphic>
          <a:graphicData uri="http://schemas.openxmlformats.org/drawingml/2006/table">
            <a:tbl>
              <a:tblPr/>
              <a:tblGrid>
                <a:gridCol w="3222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nieudzielenie pierwszeństwa przejazdu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31,1%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niedostosowanie prędkości do warunków ruchu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20,3%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zachowanie się wobec pieszego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16,2%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niezachowanie bezpiecznej. odległości między pojazdami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6,8%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wyprzedzanie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6,0%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skręcanie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zmiana pasa ruchu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84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zmęczenie, zaśnięcie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6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omijanie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3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cofanie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1285875" y="2708920"/>
            <a:ext cx="2133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0000FF"/>
                </a:solidFill>
                <a:latin typeface="+mn-lt"/>
              </a:rPr>
              <a:t>WYPADKI DROGOWE 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4860032" y="3140968"/>
          <a:ext cx="3600400" cy="2906016"/>
        </p:xfrm>
        <a:graphic>
          <a:graphicData uri="http://schemas.openxmlformats.org/drawingml/2006/table">
            <a:tbl>
              <a:tblPr/>
              <a:tblGrid>
                <a:gridCol w="315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niedostosowanie prędkości do warunków ruchu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40,7%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nieudzielenie pierwszeństwa przejazdu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wyprzedzanie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11,1%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nieprawidłowa zmiana pasa ruchu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zmęczenie, zaśnięcie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3,7%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zachowanie wobec pieszego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niezachowanie bezpiecznej odległości między pojazdami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0,9%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84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skręcanie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0,9%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6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omijanie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0,9%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5220072" y="2708920"/>
            <a:ext cx="25666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FF0000"/>
                </a:solidFill>
                <a:latin typeface="+mn-lt"/>
              </a:rPr>
              <a:t>OFIARY  ŚMIERTELNE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785813" y="1285875"/>
            <a:ext cx="7500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16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W okresie styczeń - grudzień 2024 roku na drogach województwa kujawsko - pomorskiego doszło do 181 wypadków z udziałem osób </a:t>
            </a:r>
            <a:r>
              <a:rPr lang="pl-PL" sz="16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pieszych</a:t>
            </a:r>
            <a:r>
              <a:rPr lang="pl-PL" sz="16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(22,9% ogółu),                        w których zginęło 17 osób (13,7% ogółu), a 169 osób zostało rannych (18,6% ogółu). </a:t>
            </a:r>
            <a:endParaRPr lang="pl-PL" sz="1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6" name="Wykres 4"/>
          <p:cNvGraphicFramePr>
            <a:graphicFrameLocks/>
          </p:cNvGraphicFramePr>
          <p:nvPr/>
        </p:nvGraphicFramePr>
        <p:xfrm>
          <a:off x="857250" y="2114550"/>
          <a:ext cx="74295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5"/>
          <p:cNvGraphicFramePr>
            <a:graphicFrameLocks/>
          </p:cNvGraphicFramePr>
          <p:nvPr/>
        </p:nvGraphicFramePr>
        <p:xfrm>
          <a:off x="928688" y="4714875"/>
          <a:ext cx="714375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21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800">
                <a:solidFill>
                  <a:srgbClr val="FFFFFF"/>
                </a:solidFill>
                <a:latin typeface="Calibri" pitchFamily="34" charset="0"/>
              </a:rPr>
              <a:t>www.kujawsko-pomorska.policja.gov.pl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428625" y="1341438"/>
            <a:ext cx="8229600" cy="1087437"/>
          </a:xfrm>
        </p:spPr>
        <p:txBody>
          <a:bodyPr/>
          <a:lstStyle/>
          <a:p>
            <a:pPr>
              <a:defRPr/>
            </a:pPr>
            <a:r>
              <a:rPr lang="pl-PL" altLang="pl-PL" sz="1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GŁÓWNE PRZYCZYNY WYPADKÓW DROGOWYCH Z WINY </a:t>
            </a:r>
            <a:r>
              <a:rPr lang="pl-PL" altLang="pl-PL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PIESZEGO </a:t>
            </a:r>
            <a:br>
              <a:rPr lang="pl-PL" altLang="pl-PL" sz="1800" b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pl-PL" altLang="pl-PL" sz="1800" b="1" dirty="0">
                <a:solidFill>
                  <a:srgbClr val="0000FF"/>
                </a:solidFill>
                <a:cs typeface="Times New Roman" panose="02020603050405020304" pitchFamily="18" charset="0"/>
              </a:rPr>
              <a:t>- UDZIAŁ PROCENTOWY  </a:t>
            </a:r>
            <a:br>
              <a:rPr lang="pl-PL" altLang="pl-PL" sz="1800" b="1" dirty="0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pl-PL" altLang="pl-PL" sz="1800" b="1" dirty="0">
                <a:solidFill>
                  <a:srgbClr val="0000FF"/>
                </a:solidFill>
                <a:cs typeface="Times New Roman" panose="02020603050405020304" pitchFamily="18" charset="0"/>
              </a:rPr>
              <a:t>STYCZEŃ - </a:t>
            </a:r>
            <a:r>
              <a:rPr lang="pl-PL" altLang="pl-PL" sz="1800" b="1" dirty="0">
                <a:solidFill>
                  <a:srgbClr val="0000FF"/>
                </a:solidFill>
              </a:rPr>
              <a:t>GRUDZIEŃ </a:t>
            </a:r>
            <a:r>
              <a:rPr lang="pl-PL" altLang="pl-PL" sz="1800" b="1" dirty="0">
                <a:solidFill>
                  <a:srgbClr val="0000FF"/>
                </a:solidFill>
                <a:cs typeface="Times New Roman" panose="02020603050405020304" pitchFamily="18" charset="0"/>
              </a:rPr>
              <a:t>2024r.</a:t>
            </a:r>
            <a:br>
              <a:rPr lang="pl-PL" altLang="pl-PL" sz="1800" b="1" dirty="0">
                <a:solidFill>
                  <a:srgbClr val="0000FF"/>
                </a:solidFill>
                <a:cs typeface="Times New Roman" panose="02020603050405020304" pitchFamily="18" charset="0"/>
              </a:rPr>
            </a:br>
            <a:endParaRPr lang="pl-PL" altLang="pl-PL" sz="1800" dirty="0"/>
          </a:p>
        </p:txBody>
      </p:sp>
      <p:sp>
        <p:nvSpPr>
          <p:cNvPr id="17411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800">
                <a:solidFill>
                  <a:schemeClr val="bg1"/>
                </a:solidFill>
                <a:latin typeface="Calibri" pitchFamily="34" charset="0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539553" y="3140968"/>
          <a:ext cx="3672407" cy="1978256"/>
        </p:xfrm>
        <a:graphic>
          <a:graphicData uri="http://schemas.openxmlformats.org/drawingml/2006/table">
            <a:tbl>
              <a:tblPr/>
              <a:tblGrid>
                <a:gridCol w="3222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nieostrożne wejście na jezdnię przed jadącym pojazdem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55,6%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przekraczanie jezdni w miejscu niedozwolonym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11,1%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nieostrożne wejście na jezdnię zza pojazdu, przeszkody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11,1%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wejście na jezdnię przy czerwonym świetle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chodzenie nieprawidłową stroną drogi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leżenie, siedzenie, klęcznie, stanie na jezdni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5,6%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1285875" y="2708920"/>
            <a:ext cx="2133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0000FF"/>
                </a:solidFill>
                <a:latin typeface="+mn-lt"/>
              </a:rPr>
              <a:t>WYPADKI DROGOWE 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4860032" y="3140968"/>
          <a:ext cx="3600400" cy="629768"/>
        </p:xfrm>
        <a:graphic>
          <a:graphicData uri="http://schemas.openxmlformats.org/drawingml/2006/table">
            <a:tbl>
              <a:tblPr/>
              <a:tblGrid>
                <a:gridCol w="315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nieostrożne wejście na jezdnię przed jadącym pojazdem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80,0%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wejście na jezdnię przy czerwonym świetle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5220072" y="2708920"/>
            <a:ext cx="25666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FF0000"/>
                </a:solidFill>
                <a:latin typeface="+mn-lt"/>
              </a:rPr>
              <a:t>OFIARY  ŚMIERTELNE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785813" y="1285875"/>
            <a:ext cx="7500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16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W okresie styczeń - grudzień 2024 roku na drogach województwa kujawsko - pomorskiego doszło do 120 wypadków z udziałem </a:t>
            </a:r>
            <a:r>
              <a:rPr lang="pl-PL" sz="16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rowerzystów</a:t>
            </a:r>
            <a:r>
              <a:rPr lang="pl-PL" sz="16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(15,2% ogółu),                        w których zginęło 13 osób (10,4% ogółu), a 100 osób zostało rannych (11,0% ogółu). </a:t>
            </a:r>
            <a:endParaRPr lang="pl-PL" sz="1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6" name="Wykres 4"/>
          <p:cNvGraphicFramePr>
            <a:graphicFrameLocks/>
          </p:cNvGraphicFramePr>
          <p:nvPr/>
        </p:nvGraphicFramePr>
        <p:xfrm>
          <a:off x="857250" y="2114550"/>
          <a:ext cx="74295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5"/>
          <p:cNvGraphicFramePr>
            <a:graphicFrameLocks/>
          </p:cNvGraphicFramePr>
          <p:nvPr/>
        </p:nvGraphicFramePr>
        <p:xfrm>
          <a:off x="928688" y="4714875"/>
          <a:ext cx="714375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21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800">
                <a:solidFill>
                  <a:srgbClr val="FFFFFF"/>
                </a:solidFill>
                <a:latin typeface="Calibri" pitchFamily="34" charset="0"/>
              </a:rPr>
              <a:t>www.kujawsko-pomorska.policja.gov.pl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800">
                <a:solidFill>
                  <a:schemeClr val="bg1"/>
                </a:solidFill>
                <a:latin typeface="Calibri" pitchFamily="34" charset="0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539553" y="3140968"/>
          <a:ext cx="3672407" cy="2906016"/>
        </p:xfrm>
        <a:graphic>
          <a:graphicData uri="http://schemas.openxmlformats.org/drawingml/2006/table">
            <a:tbl>
              <a:tblPr/>
              <a:tblGrid>
                <a:gridCol w="3222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nieustąpienie pierwszeństwa przejazdu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50,0%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przejeżdżanie przejazdu dla rowerzystów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12,5%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wymijanie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7,5%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wyprzedzanie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6,7%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niedostosowanie prędkości do warunków ruchu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5,8%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skręcanie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omijanie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84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cofanie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6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nieustąpienie pierwszeństwa pieszemu w innych okolicznościach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1285875" y="2708920"/>
            <a:ext cx="2133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0000FF"/>
                </a:solidFill>
                <a:latin typeface="+mn-lt"/>
              </a:rPr>
              <a:t>WYPADKI DROGOWE 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4860032" y="3140968"/>
          <a:ext cx="3600400" cy="1309406"/>
        </p:xfrm>
        <a:graphic>
          <a:graphicData uri="http://schemas.openxmlformats.org/drawingml/2006/table">
            <a:tbl>
              <a:tblPr/>
              <a:tblGrid>
                <a:gridCol w="315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9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wyprzedzanie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30,8%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nieustąpienie pierwszeństwa przejazdu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30,8%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niedostosowanie prędkości do warunków ruchu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23,1%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skręcanie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5220072" y="2708920"/>
            <a:ext cx="25666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FF0000"/>
                </a:solidFill>
                <a:latin typeface="+mn-lt"/>
              </a:rPr>
              <a:t>OFIARY  ŚMIERTELNE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1250950"/>
            <a:ext cx="9144000" cy="877888"/>
          </a:xfrm>
          <a:prstGeom prst="rect">
            <a:avLst/>
          </a:prstGeom>
          <a:noFill/>
          <a:ln>
            <a:noFill/>
          </a:ln>
          <a:extLst/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GŁÓWNE PRZYCZYNY WYPADKÓW DROGOWYCH Z WINY </a:t>
            </a:r>
            <a:r>
              <a:rPr lang="pl-PL" altLang="pl-PL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ROWERZYSTY 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- UDZIAŁ PROCENTOWY  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STYCZEŃ - </a:t>
            </a:r>
            <a:r>
              <a:rPr lang="pl-PL" altLang="pl-PL" sz="1800" b="1" dirty="0">
                <a:solidFill>
                  <a:srgbClr val="0000FF"/>
                </a:solidFill>
              </a:rPr>
              <a:t>GRUDZIEŃ </a:t>
            </a: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2024r.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785813" y="1285875"/>
            <a:ext cx="7500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16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W okresie styczeń - grudzień 2024 roku na drogach województwa kujawsko - pomorskiego doszło do 109 wypadków z udziałem </a:t>
            </a:r>
            <a:r>
              <a:rPr lang="pl-PL" sz="16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motocyklistów</a:t>
            </a:r>
            <a:r>
              <a:rPr lang="pl-PL" sz="16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(13,8% ogółu),                        w których zginęło 13 osób (10,4% ogółu), a 104 osoby zostały ranne (11,4% ogółu). </a:t>
            </a:r>
            <a:endParaRPr lang="pl-PL" sz="1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6" name="Wykres 4"/>
          <p:cNvGraphicFramePr>
            <a:graphicFrameLocks/>
          </p:cNvGraphicFramePr>
          <p:nvPr/>
        </p:nvGraphicFramePr>
        <p:xfrm>
          <a:off x="857250" y="2114550"/>
          <a:ext cx="74295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5"/>
          <p:cNvGraphicFramePr>
            <a:graphicFrameLocks/>
          </p:cNvGraphicFramePr>
          <p:nvPr/>
        </p:nvGraphicFramePr>
        <p:xfrm>
          <a:off x="928688" y="4714875"/>
          <a:ext cx="714375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21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800">
                <a:solidFill>
                  <a:srgbClr val="FFFFFF"/>
                </a:solidFill>
                <a:latin typeface="Calibri" pitchFamily="34" charset="0"/>
              </a:rPr>
              <a:t>www.kujawsko-pomorska.policja.gov.pl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800">
                <a:solidFill>
                  <a:schemeClr val="bg1"/>
                </a:solidFill>
                <a:latin typeface="Calibri" pitchFamily="34" charset="0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539553" y="3140968"/>
          <a:ext cx="3672407" cy="2906016"/>
        </p:xfrm>
        <a:graphic>
          <a:graphicData uri="http://schemas.openxmlformats.org/drawingml/2006/table">
            <a:tbl>
              <a:tblPr/>
              <a:tblGrid>
                <a:gridCol w="3222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nieustąpienie pierwszeństwa przejazdu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45,9%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niedostosowanie prędkości do warunków ruchu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22,9%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niezachowanie bezpiecznej odległości między pojazdami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6,4%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wyprzedzanie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5,5%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skręcanie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2,8%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wymijanie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zawracanie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84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nieprawidłowa zmiana pasa ruchu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6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nieustąpienie pierwszeństwa pieszemu na przejściu                     dla pieszych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1,8%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1285875" y="2708920"/>
            <a:ext cx="2133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0000FF"/>
                </a:solidFill>
                <a:latin typeface="+mn-lt"/>
              </a:rPr>
              <a:t>WYPADKI DROGOWE 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4860032" y="3140968"/>
          <a:ext cx="3600400" cy="1309406"/>
        </p:xfrm>
        <a:graphic>
          <a:graphicData uri="http://schemas.openxmlformats.org/drawingml/2006/table">
            <a:tbl>
              <a:tblPr/>
              <a:tblGrid>
                <a:gridCol w="315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4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niedostosowanie prędkości do warunków ruchu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69,2%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nieprawidłowe wyprzedzanie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niezachowanie bezpiecznej odległości między pojazdami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2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nieustąpienie pierwszeństwa przejazdu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5220072" y="2708920"/>
            <a:ext cx="25666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FF0000"/>
                </a:solidFill>
                <a:latin typeface="+mn-lt"/>
              </a:rPr>
              <a:t>OFIARY  ŚMIERTELNE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1250950"/>
            <a:ext cx="9144000" cy="877888"/>
          </a:xfrm>
          <a:prstGeom prst="rect">
            <a:avLst/>
          </a:prstGeom>
          <a:noFill/>
          <a:ln>
            <a:noFill/>
          </a:ln>
          <a:extLst/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GŁÓWNE PRZYCZYNY WYPADKÓW DROGOWYCH Z WINY </a:t>
            </a:r>
            <a:r>
              <a:rPr lang="pl-PL" altLang="pl-PL" sz="1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MOTOCYKLIŚCI 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- UDZIAŁ PROCENTOWY  </a:t>
            </a:r>
          </a:p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STYCZEŃ - </a:t>
            </a:r>
            <a:r>
              <a:rPr lang="pl-PL" altLang="pl-PL" sz="1800" b="1" dirty="0">
                <a:solidFill>
                  <a:srgbClr val="0000FF"/>
                </a:solidFill>
              </a:rPr>
              <a:t>GRUDZIEŃ </a:t>
            </a: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2024r.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ctrTitle"/>
          </p:nvPr>
        </p:nvSpPr>
        <p:spPr>
          <a:xfrm>
            <a:off x="714348" y="1285860"/>
            <a:ext cx="7772400" cy="4500594"/>
          </a:xfrm>
        </p:spPr>
        <p:txBody>
          <a:bodyPr/>
          <a:lstStyle/>
          <a:p>
            <a:pPr eaLnBrk="1" hangingPunct="1"/>
            <a:r>
              <a:rPr lang="pl-PL" altLang="pl-PL" sz="2800" b="1" dirty="0">
                <a:solidFill>
                  <a:srgbClr val="0000FF"/>
                </a:solidFill>
                <a:latin typeface="Bookman Old Style" pitchFamily="18" charset="0"/>
              </a:rPr>
              <a:t>Krajowy Program Działań Profilaktycznych</a:t>
            </a:r>
            <a:br>
              <a:rPr lang="pl-PL" altLang="pl-PL" sz="2800" b="1" dirty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pl-PL" altLang="pl-PL" sz="2800" b="1" dirty="0">
                <a:solidFill>
                  <a:srgbClr val="0000FF"/>
                </a:solidFill>
                <a:latin typeface="Bookman Old Style" pitchFamily="18" charset="0"/>
              </a:rPr>
              <a:t>na lata 2024 – 2026 </a:t>
            </a:r>
            <a:br>
              <a:rPr lang="pl-PL" altLang="pl-PL" sz="2800" b="1" dirty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pl-PL" altLang="pl-PL" sz="2800" b="1" dirty="0">
                <a:solidFill>
                  <a:srgbClr val="0000FF"/>
                </a:solidFill>
                <a:latin typeface="Bookman Old Style" pitchFamily="18" charset="0"/>
              </a:rPr>
              <a:t>koordynowanych przez Biuro Ruchu Drogowego KGP</a:t>
            </a:r>
            <a:br>
              <a:rPr lang="pl-PL" altLang="pl-PL" sz="2800" b="1" dirty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pl-PL" altLang="pl-PL" sz="2800" b="1" dirty="0">
                <a:solidFill>
                  <a:srgbClr val="0000FF"/>
                </a:solidFill>
                <a:latin typeface="Bookman Old Style" pitchFamily="18" charset="0"/>
              </a:rPr>
              <a:t>realizowane pod głównym hasłem</a:t>
            </a:r>
            <a:br>
              <a:rPr lang="pl-PL" altLang="pl-PL" sz="2800" b="1" dirty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pl-PL" altLang="pl-PL" sz="2800" b="1" dirty="0">
                <a:solidFill>
                  <a:srgbClr val="0000FF"/>
                </a:solidFill>
                <a:latin typeface="Bookman Old Style" pitchFamily="18" charset="0"/>
              </a:rPr>
              <a:t>„Dla Każdego Jest Miejsce Na drodze”</a:t>
            </a:r>
          </a:p>
        </p:txBody>
      </p:sp>
      <p:sp>
        <p:nvSpPr>
          <p:cNvPr id="14339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DD0A1DE-B431-450B-AD5C-EB6C04FD28DB}" type="slidenum">
              <a:rPr kumimoji="0" lang="pl-PL" altLang="pl-P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17</a:t>
            </a:fld>
            <a:endParaRPr kumimoji="0" lang="pl-PL" altLang="pl-PL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192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7772400" cy="4736568"/>
          </a:xfrm>
        </p:spPr>
        <p:txBody>
          <a:bodyPr/>
          <a:lstStyle/>
          <a:p>
            <a:pPr eaLnBrk="1" hangingPunct="1"/>
            <a:r>
              <a:rPr lang="pl-PL" altLang="pl-PL" sz="2400" b="1" dirty="0">
                <a:solidFill>
                  <a:srgbClr val="0000FF"/>
                </a:solidFill>
                <a:latin typeface="Bookman Old Style" pitchFamily="18" charset="0"/>
              </a:rPr>
              <a:t>Zgodnie z Krajowym Programem Działań Profilaktycznych na lata 2024 – 2026 kujawsko-pomorscy policjanci realizowali m.in. takie działania jak:</a:t>
            </a:r>
            <a:br>
              <a:rPr lang="pl-PL" altLang="pl-PL" sz="2400" b="1" dirty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pl-PL" altLang="pl-PL" sz="2400" b="1" dirty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pl-PL" altLang="pl-PL" sz="2400" b="1" dirty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  <a:t>- BEZPIECZNE FERIE</a:t>
            </a:r>
            <a:b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  <a:t>- NA DRODZE - PATRZ I SŁUCHAJ</a:t>
            </a:r>
            <a:b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  <a:t>- JEDNOŚLADEM BEZPIECZNIE DO CELU</a:t>
            </a:r>
            <a:b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  <a:t>- BEZPIECZNE WAKACJE</a:t>
            </a:r>
            <a:b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  <a:t>- BEZPIECZNA DROGA DO SZKOŁY</a:t>
            </a:r>
            <a:b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  <a:t>- ŚWIEĆ PRZYKŁADEM</a:t>
            </a:r>
            <a:b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Bookman Old Style" pitchFamily="18" charset="0"/>
              </a:rPr>
              <a:t>- TWOJE ŚWIATŁA – NASZE BEZPIECZEŃSTWO</a:t>
            </a:r>
            <a:endParaRPr lang="pl-PL" altLang="pl-PL" sz="2400" dirty="0">
              <a:solidFill>
                <a:srgbClr val="FF0000"/>
              </a:solidFill>
            </a:endParaRPr>
          </a:p>
        </p:txBody>
      </p:sp>
      <p:sp>
        <p:nvSpPr>
          <p:cNvPr id="14339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icrosoft YaHei"/>
                <a:cs typeface="Arial" charset="0"/>
              </a:rPr>
              <a:t>www.kujawsko-pomorska.policja.gov.pl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DD0A1DE-B431-450B-AD5C-EB6C04FD28DB}" type="slidenum">
              <a:rPr kumimoji="0" lang="pl-PL" altLang="pl-P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18</a:t>
            </a:fld>
            <a:endParaRPr kumimoji="0" lang="pl-PL" altLang="pl-PL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77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Prostokąt 4"/>
          <p:cNvSpPr/>
          <p:nvPr/>
        </p:nvSpPr>
        <p:spPr>
          <a:xfrm>
            <a:off x="395536" y="1772816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Wybrane zagadnienia profilaktyki na rzecz poprawy bezpieczeństwa na drogach realizowane przez policjantów z garnizonu kujawsko-pomorskiego</a:t>
            </a:r>
          </a:p>
        </p:txBody>
      </p:sp>
    </p:spTree>
    <p:extLst>
      <p:ext uri="{BB962C8B-B14F-4D97-AF65-F5344CB8AC3E}">
        <p14:creationId xmlns:p14="http://schemas.microsoft.com/office/powerpoint/2010/main" val="1511062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l-PL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www.kujawsko-pomorska.policja.gov.pl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11113" y="1285875"/>
            <a:ext cx="8929687" cy="4286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93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+mn-cs"/>
              </a:rPr>
              <a:t>WYPADKI DROGOWE, OFIARY ŚMIERTELNE I RANNI STYCZEŃ - GRUDZIEŃ 2024r. 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619250" y="1844675"/>
          <a:ext cx="5905500" cy="1872206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5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2022r.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2023r.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 2024r.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WZROST/    SPADEK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%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WYPADKI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775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792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789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-3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-0,4%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ZABICI</a:t>
                      </a:r>
                      <a:endParaRPr lang="pl-PL" sz="120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14,8%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RANNI</a:t>
                      </a:r>
                      <a:endParaRPr lang="pl-PL" sz="120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860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862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905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4,9%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9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KOLIZJE</a:t>
                      </a:r>
                      <a:endParaRPr lang="pl-PL" sz="120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21703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21533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23595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2062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9,6%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Wykres 7"/>
          <p:cNvGraphicFramePr>
            <a:graphicFrameLocks/>
          </p:cNvGraphicFramePr>
          <p:nvPr/>
        </p:nvGraphicFramePr>
        <p:xfrm>
          <a:off x="1692275" y="3789363"/>
          <a:ext cx="5759450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11560" y="1700808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ramach ogólnopolskiej akcji informacyjno-edukacyjnej </a:t>
            </a:r>
            <a:b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„NA DRODZE - PATRZ I SŁUCHAJ!” 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skierowanej głównie </a:t>
            </a:r>
            <a:b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pieszych, policjanci z KWP w Bydgoszczy nagrali i wykorzystywali spoty pt.:</a:t>
            </a:r>
          </a:p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TRAMWAJEM NIE MASZ SZANS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</a:t>
            </a:r>
          </a:p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oraz</a:t>
            </a:r>
          </a:p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„WARTO ŻYĆ”. </a:t>
            </a:r>
          </a:p>
          <a:p>
            <a:pPr marL="0" marR="0" lvl="0" indent="0" algn="ctr" defTabSz="9144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Celem  przedsięwzięcia było uświadomienie niechronionym uczestnikom ruchu drogowego jak istotna jest rozwaga, rozsądek i ostrożność podczas przechodzenia przez jezdnię               na przejściu dla pieszych.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2FCE7-4F49-463C-98E6-8B178AD51CAF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4081321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ytuł 1"/>
          <p:cNvSpPr>
            <a:spLocks noGrp="1"/>
          </p:cNvSpPr>
          <p:nvPr>
            <p:ph type="title"/>
          </p:nvPr>
        </p:nvSpPr>
        <p:spPr>
          <a:xfrm>
            <a:off x="457200" y="1309019"/>
            <a:ext cx="8186738" cy="1100138"/>
          </a:xfrm>
        </p:spPr>
        <p:txBody>
          <a:bodyPr/>
          <a:lstStyle/>
          <a:p>
            <a:r>
              <a:rPr lang="pl-PL" altLang="pl-PL" sz="2000" b="1" dirty="0">
                <a:solidFill>
                  <a:srgbClr val="FF0000"/>
                </a:solidFill>
                <a:latin typeface="Bookman Old Style" pitchFamily="18" charset="0"/>
              </a:rPr>
              <a:t>„</a:t>
            </a:r>
            <a:r>
              <a:rPr lang="pl-PL" altLang="pl-PL" sz="2200" b="1" dirty="0">
                <a:solidFill>
                  <a:srgbClr val="FF0000"/>
                </a:solidFill>
              </a:rPr>
              <a:t>Z TRAMWAJEM NIE MASZ SZANS" </a:t>
            </a:r>
            <a:r>
              <a:rPr lang="pl-PL" altLang="pl-PL" sz="2200" b="1" dirty="0">
                <a:solidFill>
                  <a:srgbClr val="0000FF"/>
                </a:solidFill>
              </a:rPr>
              <a:t>w ramach akcji informacyjno-edukacyjnej „NA DRODZE - PATRZ I SŁUCHAJ !”</a:t>
            </a:r>
            <a:endParaRPr lang="pl-PL" altLang="pl-PL" sz="2200" dirty="0">
              <a:solidFill>
                <a:srgbClr val="0000FF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2FCE7-4F49-463C-98E6-8B178AD51CAF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10" y="4005064"/>
            <a:ext cx="4728178" cy="272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25489"/>
            <a:ext cx="5688632" cy="319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ytuł 1"/>
          <p:cNvSpPr>
            <a:spLocks noGrp="1"/>
          </p:cNvSpPr>
          <p:nvPr>
            <p:ph type="title"/>
          </p:nvPr>
        </p:nvSpPr>
        <p:spPr>
          <a:xfrm>
            <a:off x="433547" y="849908"/>
            <a:ext cx="8186738" cy="1000132"/>
          </a:xfrm>
        </p:spPr>
        <p:txBody>
          <a:bodyPr/>
          <a:lstStyle/>
          <a:p>
            <a:r>
              <a:rPr lang="pl-PL" altLang="pl-PL" sz="2200" b="1" dirty="0">
                <a:solidFill>
                  <a:srgbClr val="FF0000"/>
                </a:solidFill>
              </a:rPr>
              <a:t>„WARTO ŻYĆ”  </a:t>
            </a:r>
            <a:br>
              <a:rPr lang="pl-PL" altLang="pl-PL" sz="2200" b="1" dirty="0">
                <a:solidFill>
                  <a:srgbClr val="FF0000"/>
                </a:solidFill>
              </a:rPr>
            </a:br>
            <a:r>
              <a:rPr lang="pl-PL" altLang="pl-PL" sz="2200" b="1" dirty="0">
                <a:solidFill>
                  <a:srgbClr val="FF0000"/>
                </a:solidFill>
              </a:rPr>
              <a:t>Obserwuj jezdnię - MASZ JEDNO ŻYCIE</a:t>
            </a:r>
            <a:endParaRPr lang="pl-PL" altLang="pl-PL" sz="22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605" y="1779868"/>
            <a:ext cx="3897915" cy="217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50040"/>
            <a:ext cx="3929090" cy="218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077072"/>
            <a:ext cx="4662850" cy="262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2FCE7-4F49-463C-98E6-8B178AD51CAF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173038" y="2017713"/>
            <a:ext cx="8647112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Policjanci podczas działań promowali zasady bezpiecznego uczestnictwa w ruchu drogowym w drodze do szkoły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 z powrotem, przeprowadzili wiele spotkać z dziećmi w szkołach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 przedszkolach oraz przypominali kierującym o zachowaniu ostrożności                          w rejonach placówek oświatowych.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pl-PL" alt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859631" y="1412776"/>
            <a:ext cx="72723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l-PL" alt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„BEZPIECZNA DROGA DO SZKOŁY ”</a:t>
            </a:r>
          </a:p>
        </p:txBody>
      </p:sp>
      <p:pic>
        <p:nvPicPr>
          <p:cNvPr id="2053" name="Picture 5" descr="grafika drogę kilka postaci i jadący drogą samochód, wzdłuż drogi informacje na temat bezpieczeństwa na drod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48859"/>
            <a:ext cx="4080679" cy="28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A1A3F-A856-42AE-BBA6-D164AA50998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pic>
        <p:nvPicPr>
          <p:cNvPr id="2050" name="Picture 2" descr="Policjanci i uczniowie podczas akcji.">
            <a:extLst>
              <a:ext uri="{FF2B5EF4-FFF2-40B4-BE49-F238E27FC236}">
                <a16:creationId xmlns:a16="http://schemas.microsoft.com/office/drawing/2014/main" id="{2F819A64-EF67-4C64-9621-6F1F407CF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63" y="3748859"/>
            <a:ext cx="3808632" cy="28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312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A1A3F-A856-42AE-BBA6-D164AA50998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26701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51520" y="1524972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Współorganizacja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 Ogólnopolskiego Turnieju Bezpieczeństwa w Ruchu Drogowym,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Ogólnopolskiego Turnieju Bezpieczeństwa w Ruchu Drogowym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dla Specjalnych Ośrodków Szkolno-Wychowawczych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oraz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 Ogólnopolskiego Młodzieżowego Turnieju Motoryzacyjnego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woj. kujawsko-pomorskim na szczeblu powiatowym, okręgowym i wojewódzkim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D39958C-D1C1-4397-8EE5-09C7E9E6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475" y="3138912"/>
            <a:ext cx="3205005" cy="2403754"/>
          </a:xfrm>
          <a:prstGeom prst="rect">
            <a:avLst/>
          </a:prstGeom>
        </p:spPr>
      </p:pic>
      <p:pic>
        <p:nvPicPr>
          <p:cNvPr id="1026" name="Picture 2" descr="Dzieci biorą udział w wojewódzkich eliminacjach turnieju BRD">
            <a:extLst>
              <a:ext uri="{FF2B5EF4-FFF2-40B4-BE49-F238E27FC236}">
                <a16:creationId xmlns:a16="http://schemas.microsoft.com/office/drawing/2014/main" id="{EF7D3A50-E421-43D8-9CAF-9519A58B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40789"/>
            <a:ext cx="3386955" cy="22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zieci biorą udział w wojewódzkich eliminacjach turnieju BRD">
            <a:extLst>
              <a:ext uri="{FF2B5EF4-FFF2-40B4-BE49-F238E27FC236}">
                <a16:creationId xmlns:a16="http://schemas.microsoft.com/office/drawing/2014/main" id="{3ED8B75E-C451-4071-A078-35AAE61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43" y="3633930"/>
            <a:ext cx="3275856" cy="218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95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3" name="Prostokąt 2"/>
          <p:cNvSpPr/>
          <p:nvPr/>
        </p:nvSpPr>
        <p:spPr>
          <a:xfrm>
            <a:off x="1547813" y="2924175"/>
            <a:ext cx="6192837" cy="2801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Dziękuję za uwagę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nadkom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Robert Jakubas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Naczelnik Wydziału Ruchu Drogowego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KWP w Bydgoszczy  </a:t>
            </a:r>
          </a:p>
        </p:txBody>
      </p:sp>
      <p:sp>
        <p:nvSpPr>
          <p:cNvPr id="35844" name="Symbol zastępczy numeru slajdu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1D2D5-DB0C-4A7C-AF72-7646899F6E63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5" descr="R-ka 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255713"/>
            <a:ext cx="17780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63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11113" y="1285875"/>
            <a:ext cx="8929687" cy="4286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l-PL" alt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WYPADKI DROGOWE, OFIARY ŚMIERTELNE I RANNI STYCZEŃ - CZERWIEC 2025r. 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619250" y="1844675"/>
          <a:ext cx="5905500" cy="1872206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5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2023r</a:t>
                      </a:r>
                      <a:r>
                        <a:rPr lang="pl-PL" sz="11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.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2024r</a:t>
                      </a:r>
                      <a:r>
                        <a:rPr lang="pl-PL" sz="11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.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l-PL" sz="11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2025r</a:t>
                      </a:r>
                      <a:r>
                        <a:rPr lang="pl-PL" sz="11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.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WZROST/    SPADEK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%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WYPADKI</a:t>
                      </a:r>
                      <a:endParaRPr lang="pl-PL" sz="12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346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342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6,7%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ZABICI</a:t>
                      </a:r>
                      <a:endParaRPr lang="pl-PL" sz="120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-21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-36,8%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RANNI</a:t>
                      </a:r>
                      <a:endParaRPr lang="pl-PL" sz="120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369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371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10,5%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9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KOLIZJE</a:t>
                      </a:r>
                      <a:endParaRPr lang="pl-PL" sz="120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9846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11627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10301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-1326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-11,4%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Wykres 7"/>
          <p:cNvGraphicFramePr>
            <a:graphicFrameLocks/>
          </p:cNvGraphicFramePr>
          <p:nvPr/>
        </p:nvGraphicFramePr>
        <p:xfrm>
          <a:off x="1692275" y="3789363"/>
          <a:ext cx="5759450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6679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Prostokąt 5"/>
          <p:cNvSpPr txBox="1">
            <a:spLocks noChangeArrowheads="1"/>
          </p:cNvSpPr>
          <p:nvPr/>
        </p:nvSpPr>
        <p:spPr bwMode="auto">
          <a:xfrm>
            <a:off x="468313" y="1412875"/>
            <a:ext cx="822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pl-PL" altLang="pl-PL" b="1" dirty="0">
                <a:solidFill>
                  <a:srgbClr val="0000FF"/>
                </a:solidFill>
                <a:latin typeface="+mn-lt"/>
              </a:rPr>
              <a:t>WYPADKI, ZABICI, RANNI  W  LATACH  2007-2024  WOJ. KUJAWSKO-POMORSKIE</a:t>
            </a:r>
            <a:endParaRPr lang="en-US" altLang="pl-PL" b="1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5" name="Object 4"/>
          <p:cNvGraphicFramePr>
            <a:graphicFrameLocks/>
          </p:cNvGraphicFramePr>
          <p:nvPr/>
        </p:nvGraphicFramePr>
        <p:xfrm>
          <a:off x="519113" y="1751013"/>
          <a:ext cx="8250237" cy="479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2" name="pole tekstowe 3"/>
          <p:cNvSpPr txBox="1">
            <a:spLocks noChangeArrowheads="1"/>
          </p:cNvSpPr>
          <p:nvPr/>
        </p:nvSpPr>
        <p:spPr bwMode="auto">
          <a:xfrm>
            <a:off x="6588125" y="981075"/>
            <a:ext cx="2736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800" b="1">
                <a:solidFill>
                  <a:schemeClr val="bg1"/>
                </a:solidFill>
                <a:latin typeface="Calibri" pitchFamily="34" charset="0"/>
              </a:rPr>
              <a:t>KWP  WRD  kujawsko-pomorskiej Policji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0" y="1256785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l-PL" altLang="pl-PL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WYPADKI DROGOWE  WG KATEGORII DROGI  STYCZEŃ -GRUDZIEŃ 2024r.</a:t>
            </a:r>
            <a:endParaRPr lang="pl-PL" altLang="pl-PL" b="1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9" name="Wykres 4"/>
          <p:cNvGraphicFramePr>
            <a:graphicFrameLocks/>
          </p:cNvGraphicFramePr>
          <p:nvPr/>
        </p:nvGraphicFramePr>
        <p:xfrm>
          <a:off x="50800" y="1916832"/>
          <a:ext cx="8913688" cy="2016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Wykres 6"/>
          <p:cNvGraphicFramePr>
            <a:graphicFrameLocks/>
          </p:cNvGraphicFramePr>
          <p:nvPr/>
        </p:nvGraphicFramePr>
        <p:xfrm>
          <a:off x="395536" y="4408488"/>
          <a:ext cx="8554789" cy="225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441" name="Prostokąt 7"/>
          <p:cNvSpPr>
            <a:spLocks noChangeArrowheads="1"/>
          </p:cNvSpPr>
          <p:nvPr/>
        </p:nvSpPr>
        <p:spPr bwMode="auto">
          <a:xfrm>
            <a:off x="1285875" y="1628800"/>
            <a:ext cx="61664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0000FF"/>
                </a:solidFill>
                <a:latin typeface="+mn-lt"/>
              </a:rPr>
              <a:t>WYPADKI DROGOWE </a:t>
            </a:r>
          </a:p>
        </p:txBody>
      </p:sp>
      <p:sp>
        <p:nvSpPr>
          <p:cNvPr id="11442" name="Prostokąt 8"/>
          <p:cNvSpPr>
            <a:spLocks noChangeArrowheads="1"/>
          </p:cNvSpPr>
          <p:nvPr/>
        </p:nvSpPr>
        <p:spPr bwMode="auto">
          <a:xfrm>
            <a:off x="1115616" y="4071938"/>
            <a:ext cx="667107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pl-PL" altLang="pl-PL" sz="1200" b="1" dirty="0">
                <a:solidFill>
                  <a:srgbClr val="FF0000"/>
                </a:solidFill>
                <a:latin typeface="+mn-lt"/>
              </a:rPr>
              <a:t>OFIARY  ŚMIERTELNE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www.kujawsko-pomorska.policja.gov.pl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87621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314700" algn="l"/>
              </a:tabLst>
            </a:pPr>
            <a:r>
              <a:rPr lang="pl-PL" altLang="pl-PL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 algn="ctr">
              <a:tabLst>
                <a:tab pos="3314700" algn="l"/>
              </a:tabLst>
            </a:pPr>
            <a:r>
              <a:rPr lang="pl-PL" altLang="pl-PL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ZDARZENIA DROGOWE I ICH SKUTKI WG RODZAJU UŻYTKOWNIKA DROGI </a:t>
            </a:r>
          </a:p>
          <a:p>
            <a:pPr algn="ctr" eaLnBrk="0" hangingPunct="0">
              <a:tabLst>
                <a:tab pos="3314700" algn="l"/>
              </a:tabLst>
            </a:pPr>
            <a:r>
              <a:rPr lang="pl-PL" altLang="pl-PL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STYCZEŃ - GRUDZIEŃ 2024r.</a:t>
            </a:r>
          </a:p>
          <a:p>
            <a:pPr algn="ctr" eaLnBrk="0" hangingPunct="0">
              <a:tabLst>
                <a:tab pos="3314700" algn="l"/>
              </a:tabLst>
            </a:pPr>
            <a:endParaRPr lang="pl-PL" altLang="pl-PL" b="1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638144"/>
              </p:ext>
            </p:extLst>
          </p:nvPr>
        </p:nvGraphicFramePr>
        <p:xfrm>
          <a:off x="899591" y="1772817"/>
          <a:ext cx="7523999" cy="4924403"/>
        </p:xfrm>
        <a:graphic>
          <a:graphicData uri="http://schemas.openxmlformats.org/drawingml/2006/table">
            <a:tbl>
              <a:tblPr/>
              <a:tblGrid>
                <a:gridCol w="273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3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6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35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35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35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880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Rodzaj użytkownika drogi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ZABICI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RANNI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3532" marR="4353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4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2022</a:t>
                      </a:r>
                      <a:endParaRPr lang="pl-PL" sz="10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658" marR="396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2023</a:t>
                      </a:r>
                      <a:endParaRPr lang="pl-PL" sz="10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658" marR="396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2024</a:t>
                      </a:r>
                      <a:endParaRPr lang="pl-PL" sz="10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658" marR="396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2022</a:t>
                      </a:r>
                      <a:endParaRPr lang="pl-PL" sz="10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658" marR="396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2023</a:t>
                      </a:r>
                      <a:endParaRPr lang="pl-PL" sz="10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658" marR="396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2024</a:t>
                      </a:r>
                      <a:endParaRPr lang="pl-PL" sz="10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658" marR="396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8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0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ogółem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14,8%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860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862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905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5,0%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795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Motorowerzyści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-100,0%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82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Piesi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-52,8%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-13,3%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82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Pojazd nieustalony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88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Rowerzyści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44,4%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-4,8%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71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autobusów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52,0%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71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ciągników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-100,0%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336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Czterokołowców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-66,7%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336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hulajnóg elektrycznych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77,8%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336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innych pojazdów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1336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Użytkownicy motocykli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18,2%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22,4%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168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pociągu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168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samochodów ciężarowych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133,3%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4,3%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samochodów osobowych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53,2%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371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407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9,7%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tramwajów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33,3%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4151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Użytkownicy UTO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0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900" b="1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FF"/>
                          </a:solidFill>
                          <a:latin typeface="+mn-lt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www.kujawsko-pomorska.policja.gov.pl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500063" y="1343025"/>
            <a:ext cx="8001000" cy="6461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UJAWNIONE PRZESTĘPSTWA (178a § 1KK) I WYKROCZENIA (87 § 1i2 i 87 § 1a KW) KIERUJĄCYCH W STANIE PO SPOŻYCIU ALKOHOLU STYCZEŃ - </a:t>
            </a:r>
            <a:r>
              <a:rPr lang="pl-PL" altLang="pl-PL" sz="1800" b="1" dirty="0">
                <a:solidFill>
                  <a:srgbClr val="0000FF"/>
                </a:solidFill>
              </a:rPr>
              <a:t>GRUDZIEŃ </a:t>
            </a: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2024r. 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899592" y="2204863"/>
          <a:ext cx="7576071" cy="1440160"/>
        </p:xfrm>
        <a:graphic>
          <a:graphicData uri="http://schemas.openxmlformats.org/drawingml/2006/table">
            <a:tbl>
              <a:tblPr/>
              <a:tblGrid>
                <a:gridCol w="1654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7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5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 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2022r.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2023r.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2024r.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WZROST/    SPADEK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178a § 1KK 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3090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2593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2269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-324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-12,5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87 § 1 i 2 KW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87 § 1a KW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4093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3763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-550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-12,8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14" name="Prostokąt 3"/>
          <p:cNvSpPr>
            <a:spLocks noChangeArrowheads="1"/>
          </p:cNvSpPr>
          <p:nvPr/>
        </p:nvSpPr>
        <p:spPr bwMode="auto">
          <a:xfrm>
            <a:off x="395288" y="3717032"/>
            <a:ext cx="85725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FF"/>
                </a:solidFill>
                <a:latin typeface="+mn-lt"/>
                <a:cs typeface="+mn-cs"/>
              </a:rPr>
              <a:t>178a § 1KK                                                           87 § 1 i 2,  87 § 1a  KW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www.kujawsko-pomorska.policja.gov.pl</a:t>
            </a:r>
          </a:p>
        </p:txBody>
      </p:sp>
      <p:graphicFrame>
        <p:nvGraphicFramePr>
          <p:cNvPr id="8" name="Wykres 7"/>
          <p:cNvGraphicFramePr/>
          <p:nvPr/>
        </p:nvGraphicFramePr>
        <p:xfrm>
          <a:off x="899592" y="4077072"/>
          <a:ext cx="266429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Wykres 8"/>
          <p:cNvGraphicFramePr/>
          <p:nvPr/>
        </p:nvGraphicFramePr>
        <p:xfrm>
          <a:off x="5364088" y="4005064"/>
          <a:ext cx="25922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ytuł 1"/>
          <p:cNvSpPr>
            <a:spLocks noGrp="1"/>
          </p:cNvSpPr>
          <p:nvPr>
            <p:ph type="title"/>
          </p:nvPr>
        </p:nvSpPr>
        <p:spPr>
          <a:xfrm>
            <a:off x="107950" y="1196975"/>
            <a:ext cx="8928100" cy="1295921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800" b="1" dirty="0">
                <a:solidFill>
                  <a:srgbClr val="0000FF"/>
                </a:solidFill>
              </a:rPr>
              <a:t/>
            </a:r>
            <a:br>
              <a:rPr lang="pl-PL" sz="1800" b="1" dirty="0">
                <a:solidFill>
                  <a:srgbClr val="0000FF"/>
                </a:solidFill>
              </a:rPr>
            </a:br>
            <a:r>
              <a:rPr lang="pl-PL" sz="1800" b="1" dirty="0">
                <a:solidFill>
                  <a:srgbClr val="0000FF"/>
                </a:solidFill>
              </a:rPr>
              <a:t>LICZBA KIERUJĄCYCH PODDANYCH BADANIU NA ZAWARTOŚĆ ALKOHOLU</a:t>
            </a:r>
            <a:br>
              <a:rPr lang="pl-PL" sz="1800" b="1" dirty="0">
                <a:solidFill>
                  <a:srgbClr val="0000FF"/>
                </a:solidFill>
              </a:rPr>
            </a:br>
            <a:r>
              <a:rPr lang="pl-PL" sz="1800" b="1" dirty="0">
                <a:solidFill>
                  <a:srgbClr val="0000FF"/>
                </a:solidFill>
              </a:rPr>
              <a:t>STYCZEŃ - GRUDZIEŃ 2024r.</a:t>
            </a:r>
            <a:r>
              <a:rPr lang="pl-PL" sz="1800" dirty="0"/>
              <a:t/>
            </a:r>
            <a:br>
              <a:rPr lang="pl-PL" sz="1800" dirty="0"/>
            </a:br>
            <a:endParaRPr lang="pl-PL" sz="1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11963" y="981075"/>
            <a:ext cx="2665412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www.kujawsko-pomorska.policja.gov.pl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971601" y="2348880"/>
          <a:ext cx="7272806" cy="1656184"/>
        </p:xfrm>
        <a:graphic>
          <a:graphicData uri="http://schemas.openxmlformats.org/drawingml/2006/table">
            <a:tbl>
              <a:tblPr/>
              <a:tblGrid>
                <a:gridCol w="145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554">
                <a:tc>
                  <a:txBody>
                    <a:bodyPr/>
                    <a:lstStyle/>
                    <a:p>
                      <a:endParaRPr lang="pl-PL" sz="11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  2023r.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  2024r.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WZROST/    SPADEK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LICZBA KIERUJĄCYCH</a:t>
                      </a: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885379</a:t>
                      </a: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899546</a:t>
                      </a: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14167</a:t>
                      </a: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1,6%</a:t>
                      </a:r>
                    </a:p>
                  </a:txBody>
                  <a:tcPr marL="43951" marR="43951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Wykres 6"/>
          <p:cNvGraphicFramePr>
            <a:graphicFrameLocks/>
          </p:cNvGraphicFramePr>
          <p:nvPr/>
        </p:nvGraphicFramePr>
        <p:xfrm>
          <a:off x="1547664" y="4437112"/>
          <a:ext cx="5904656" cy="222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811963" y="981075"/>
            <a:ext cx="2665412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www.kujawsko-pomorska.policja.gov.pl</a:t>
            </a:r>
          </a:p>
        </p:txBody>
      </p:sp>
      <p:sp>
        <p:nvSpPr>
          <p:cNvPr id="174081" name="Rectangle 1"/>
          <p:cNvSpPr>
            <a:spLocks noChangeArrowheads="1"/>
          </p:cNvSpPr>
          <p:nvPr/>
        </p:nvSpPr>
        <p:spPr bwMode="auto">
          <a:xfrm>
            <a:off x="0" y="133324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1" hangingPunct="1"/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LICZBA ZATRZYMANYCH PRAW JAZDY</a:t>
            </a:r>
            <a:r>
              <a:rPr lang="pl-PL" b="1" dirty="0">
                <a:solidFill>
                  <a:srgbClr val="0000FF"/>
                </a:solidFill>
                <a:latin typeface="+mn-lt"/>
              </a:rPr>
              <a:t> </a:t>
            </a:r>
          </a:p>
          <a:p>
            <a:pPr lvl="0" algn="ctr" eaLnBrk="1" hangingPunct="1"/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STYCZEŃ - GRUDZIEŃ 2024r.</a:t>
            </a:r>
            <a:endParaRPr kumimoji="0" lang="pl-PL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+mn-lt"/>
              <a:cs typeface="Arial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187624" y="2348878"/>
          <a:ext cx="6840761" cy="2232249"/>
        </p:xfrm>
        <a:graphic>
          <a:graphicData uri="http://schemas.openxmlformats.org/drawingml/2006/table">
            <a:tbl>
              <a:tblPr/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7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6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463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Liczba zatrzymanych  fakultatywnie praw jazdy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Art. 135 ust. 1 pkt. 1a lit. a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(przekroczenie prędkości powyżej 50 km/h  w obszarze zabudowanym)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13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    2023r.</a:t>
                      </a:r>
                      <a:r>
                        <a:rPr lang="pl-PL" sz="1400" kern="12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2024r.</a:t>
                      </a:r>
                      <a:r>
                        <a:rPr lang="pl-PL" sz="1400" kern="12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2023r.</a:t>
                      </a:r>
                      <a:r>
                        <a:rPr lang="pl-PL" sz="1400" kern="12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2024r.</a:t>
                      </a:r>
                      <a:r>
                        <a:rPr lang="pl-PL" sz="1400" kern="120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WOJEWÓDZTWO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393</a:t>
                      </a:r>
                      <a:endParaRPr lang="pl-PL" sz="1400" b="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949" marR="2949" marT="29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376</a:t>
                      </a:r>
                      <a:endParaRPr lang="pl-PL" sz="1400" b="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785</a:t>
                      </a:r>
                      <a:endParaRPr lang="pl-PL" sz="1400" b="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Arial"/>
                        </a:rPr>
                        <a:t>894</a:t>
                      </a:r>
                      <a:endParaRPr lang="pl-PL" sz="1400" b="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ja_tlo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23341</TotalTime>
  <Words>1484</Words>
  <Application>Microsoft Office PowerPoint</Application>
  <PresentationFormat>Pokaz na ekranie (4:3)</PresentationFormat>
  <Paragraphs>486</Paragraphs>
  <Slides>25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Microsoft YaHei</vt:lpstr>
      <vt:lpstr>Arial</vt:lpstr>
      <vt:lpstr>Bookman Old Style</vt:lpstr>
      <vt:lpstr>Calibri</vt:lpstr>
      <vt:lpstr>Times New Roman</vt:lpstr>
      <vt:lpstr>Prezentacja_tlo</vt:lpstr>
      <vt:lpstr>6_Motyw pakietu Office</vt:lpstr>
      <vt:lpstr>KOMENDA  WOJEWÓDZKA  POLICJI                                                            W  BYDGOSZCZY  W Y D Z I A Ł     R U C H U     D R O G O W E G 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LICZBA KIERUJĄCYCH PODDANYCH BADANIU NA ZAWARTOŚĆ ALKOHOLU STYCZEŃ - GRUDZIEŃ 2024r. </vt:lpstr>
      <vt:lpstr>Prezentacja programu PowerPoint</vt:lpstr>
      <vt:lpstr>GŁÓWNE PRZYCZYNY WYPADKÓW DROGOWYCH Z WINY KIERUJĄCEGO                                        - UDZIAŁ PROCENTOWY   STYCZEŃ - GRUDZIEŃ 2024r.</vt:lpstr>
      <vt:lpstr>Prezentacja programu PowerPoint</vt:lpstr>
      <vt:lpstr>GŁÓWNE PRZYCZYNY WYPADKÓW DROGOWYCH Z WINY PIESZEGO  - UDZIAŁ PROCENTOWY   STYCZEŃ - GRUDZIEŃ 2024r. </vt:lpstr>
      <vt:lpstr>Prezentacja programu PowerPoint</vt:lpstr>
      <vt:lpstr>Prezentacja programu PowerPoint</vt:lpstr>
      <vt:lpstr>Prezentacja programu PowerPoint</vt:lpstr>
      <vt:lpstr>Prezentacja programu PowerPoint</vt:lpstr>
      <vt:lpstr>Krajowy Program Działań Profilaktycznych na lata 2024 – 2026  koordynowanych przez Biuro Ruchu Drogowego KGP realizowane pod głównym hasłem „Dla Każdego Jest Miejsce Na drodze”</vt:lpstr>
      <vt:lpstr>Zgodnie z Krajowym Programem Działań Profilaktycznych na lata 2024 – 2026 kujawsko-pomorscy policjanci realizowali m.in. takie działania jak:  - BEZPIECZNE FERIE - NA DRODZE - PATRZ I SŁUCHAJ - JEDNOŚLADEM BEZPIECZNIE DO CELU - BEZPIECZNE WAKACJE - BEZPIECZNA DROGA DO SZKOŁY - ŚWIEĆ PRZYKŁADEM - TWOJE ŚWIATŁA – NASZE BEZPIECZEŃSTWO</vt:lpstr>
      <vt:lpstr>Prezentacja programu PowerPoint</vt:lpstr>
      <vt:lpstr>Prezentacja programu PowerPoint</vt:lpstr>
      <vt:lpstr>„Z TRAMWAJEM NIE MASZ SZANS" w ramach akcji informacyjno-edukacyjnej „NA DRODZE - PATRZ I SŁUCHAJ !”</vt:lpstr>
      <vt:lpstr>„WARTO ŻYĆ”   Obserwuj jezdnię - MASZ JEDNO ŻYCIE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Policja  województwa kujawsko-pomorskiego  w 2009 r.</dc:title>
  <dc:creator>Policja</dc:creator>
  <cp:lastModifiedBy>Robert Jakubas</cp:lastModifiedBy>
  <cp:revision>2793</cp:revision>
  <cp:lastPrinted>2014-12-10T07:49:25Z</cp:lastPrinted>
  <dcterms:created xsi:type="dcterms:W3CDTF">2010-06-21T07:05:51Z</dcterms:created>
  <dcterms:modified xsi:type="dcterms:W3CDTF">2025-06-26T09:51:07Z</dcterms:modified>
</cp:coreProperties>
</file>